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0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03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82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3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7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8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95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38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6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07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4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3447535"/>
            <a:ext cx="12192000" cy="34104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経営 </a:t>
            </a:r>
            <a:r>
              <a:rPr lang="en-US" altLang="ko-KR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20123457 </a:t>
            </a:r>
            <a:r>
              <a:rPr lang="ko-KR" altLang="en-US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炫錫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328862" y="1676914"/>
            <a:ext cx="75342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4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1200" kern="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1200" kern="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1200" kern="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6424875" y="4835327"/>
            <a:ext cx="428322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700" dirty="0">
                <a:solidFill>
                  <a:srgbClr val="27AECB"/>
                </a:solidFill>
              </a:rPr>
              <a:t>●  ●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42900" y="771525"/>
            <a:ext cx="11506200" cy="586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42900" y="95250"/>
            <a:ext cx="7534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35" name="직사각형 134"/>
          <p:cNvSpPr/>
          <p:nvPr/>
        </p:nvSpPr>
        <p:spPr>
          <a:xfrm>
            <a:off x="3510059" y="3247916"/>
            <a:ext cx="720000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3510059" y="3247916"/>
            <a:ext cx="4320000" cy="45719"/>
          </a:xfrm>
          <a:prstGeom prst="rect">
            <a:avLst/>
          </a:pr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3421159" y="2229862"/>
            <a:ext cx="363857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graphicFrame>
        <p:nvGraphicFramePr>
          <p:cNvPr id="138" name="표 137"/>
          <p:cNvGraphicFramePr>
            <a:graphicFrameLocks noGrp="1"/>
          </p:cNvGraphicFramePr>
          <p:nvPr>
            <p:extLst/>
          </p:nvPr>
        </p:nvGraphicFramePr>
        <p:xfrm>
          <a:off x="7517418" y="3291209"/>
          <a:ext cx="625280" cy="64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40"/>
                <a:gridCol w="312640"/>
              </a:tblGrid>
              <a:tr h="1981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60%</a:t>
                      </a:r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9" name="직사각형 138"/>
          <p:cNvSpPr/>
          <p:nvPr/>
        </p:nvSpPr>
        <p:spPr>
          <a:xfrm>
            <a:off x="3510059" y="5210066"/>
            <a:ext cx="720000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3510059" y="5210066"/>
            <a:ext cx="2160000" cy="45719"/>
          </a:xfrm>
          <a:prstGeom prst="rect">
            <a:avLst/>
          </a:pr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3421159" y="4192012"/>
            <a:ext cx="363857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1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142" name="표 141"/>
          <p:cNvGraphicFramePr>
            <a:graphicFrameLocks noGrp="1"/>
          </p:cNvGraphicFramePr>
          <p:nvPr>
            <p:extLst/>
          </p:nvPr>
        </p:nvGraphicFramePr>
        <p:xfrm>
          <a:off x="5357419" y="5255785"/>
          <a:ext cx="625280" cy="64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640"/>
                <a:gridCol w="312640"/>
              </a:tblGrid>
              <a:tr h="19814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30%</a:t>
                      </a:r>
                      <a:endParaRPr lang="ko-KR" altLang="en-US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" name="직사각형 142"/>
          <p:cNvSpPr/>
          <p:nvPr/>
        </p:nvSpPr>
        <p:spPr>
          <a:xfrm>
            <a:off x="1709066" y="2075720"/>
            <a:ext cx="1254411" cy="12544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prstClr val="white"/>
                </a:solidFill>
              </a:rPr>
              <a:t>IMG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1722044" y="4009771"/>
            <a:ext cx="1254411" cy="12544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prstClr val="white"/>
                </a:solidFill>
              </a:rPr>
              <a:t>IMG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47" name="모서리가 둥근 사각형 설명선 146"/>
          <p:cNvSpPr/>
          <p:nvPr/>
        </p:nvSpPr>
        <p:spPr>
          <a:xfrm>
            <a:off x="7961918" y="2626742"/>
            <a:ext cx="1095585" cy="351236"/>
          </a:xfrm>
          <a:prstGeom prst="wedgeRoundRectCallout">
            <a:avLst>
              <a:gd name="adj1" fmla="val -59900"/>
              <a:gd name="adj2" fmla="val 54167"/>
              <a:gd name="adj3" fmla="val 16667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1100" b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</p:txBody>
      </p:sp>
      <p:sp>
        <p:nvSpPr>
          <p:cNvPr id="151" name="자유형 150"/>
          <p:cNvSpPr/>
          <p:nvPr/>
        </p:nvSpPr>
        <p:spPr>
          <a:xfrm>
            <a:off x="8825991" y="2626743"/>
            <a:ext cx="233893" cy="233894"/>
          </a:xfrm>
          <a:custGeom>
            <a:avLst/>
            <a:gdLst>
              <a:gd name="connsiteX0" fmla="*/ 0 w 202937"/>
              <a:gd name="connsiteY0" fmla="*/ 0 h 202937"/>
              <a:gd name="connsiteX1" fmla="*/ 144396 w 202937"/>
              <a:gd name="connsiteY1" fmla="*/ 0 h 202937"/>
              <a:gd name="connsiteX2" fmla="*/ 202937 w 202937"/>
              <a:gd name="connsiteY2" fmla="*/ 58541 h 202937"/>
              <a:gd name="connsiteX3" fmla="*/ 202937 w 202937"/>
              <a:gd name="connsiteY3" fmla="*/ 202937 h 202937"/>
              <a:gd name="connsiteX0" fmla="*/ 0 w 231512"/>
              <a:gd name="connsiteY0" fmla="*/ 2381 h 202937"/>
              <a:gd name="connsiteX1" fmla="*/ 172971 w 231512"/>
              <a:gd name="connsiteY1" fmla="*/ 0 h 202937"/>
              <a:gd name="connsiteX2" fmla="*/ 231512 w 231512"/>
              <a:gd name="connsiteY2" fmla="*/ 58541 h 202937"/>
              <a:gd name="connsiteX3" fmla="*/ 231512 w 231512"/>
              <a:gd name="connsiteY3" fmla="*/ 202937 h 202937"/>
              <a:gd name="connsiteX4" fmla="*/ 0 w 231512"/>
              <a:gd name="connsiteY4" fmla="*/ 2381 h 202937"/>
              <a:gd name="connsiteX0" fmla="*/ 0 w 231512"/>
              <a:gd name="connsiteY0" fmla="*/ 2381 h 226750"/>
              <a:gd name="connsiteX1" fmla="*/ 172971 w 231512"/>
              <a:gd name="connsiteY1" fmla="*/ 0 h 226750"/>
              <a:gd name="connsiteX2" fmla="*/ 231512 w 231512"/>
              <a:gd name="connsiteY2" fmla="*/ 58541 h 226750"/>
              <a:gd name="connsiteX3" fmla="*/ 231512 w 231512"/>
              <a:gd name="connsiteY3" fmla="*/ 226750 h 226750"/>
              <a:gd name="connsiteX4" fmla="*/ 0 w 231512"/>
              <a:gd name="connsiteY4" fmla="*/ 2381 h 226750"/>
              <a:gd name="connsiteX0" fmla="*/ 0 w 233893"/>
              <a:gd name="connsiteY0" fmla="*/ 2381 h 233894"/>
              <a:gd name="connsiteX1" fmla="*/ 172971 w 233893"/>
              <a:gd name="connsiteY1" fmla="*/ 0 h 233894"/>
              <a:gd name="connsiteX2" fmla="*/ 231512 w 233893"/>
              <a:gd name="connsiteY2" fmla="*/ 58541 h 233894"/>
              <a:gd name="connsiteX3" fmla="*/ 233893 w 233893"/>
              <a:gd name="connsiteY3" fmla="*/ 233894 h 233894"/>
              <a:gd name="connsiteX4" fmla="*/ 0 w 233893"/>
              <a:gd name="connsiteY4" fmla="*/ 2381 h 23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893" h="233894">
                <a:moveTo>
                  <a:pt x="0" y="2381"/>
                </a:moveTo>
                <a:cubicBezTo>
                  <a:pt x="48132" y="2381"/>
                  <a:pt x="124839" y="0"/>
                  <a:pt x="172971" y="0"/>
                </a:cubicBezTo>
                <a:cubicBezTo>
                  <a:pt x="205302" y="0"/>
                  <a:pt x="231512" y="26210"/>
                  <a:pt x="231512" y="58541"/>
                </a:cubicBezTo>
                <a:cubicBezTo>
                  <a:pt x="232306" y="116992"/>
                  <a:pt x="233099" y="175443"/>
                  <a:pt x="233893" y="233894"/>
                </a:cubicBezTo>
                <a:cubicBezTo>
                  <a:pt x="166247" y="166248"/>
                  <a:pt x="67646" y="70027"/>
                  <a:pt x="0" y="2381"/>
                </a:cubicBez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36000" bIns="72000" rtlCol="0" anchor="ctr">
            <a:noAutofit/>
          </a:bodyPr>
          <a:lstStyle/>
          <a:p>
            <a:pPr algn="r" latinLnBrk="0">
              <a:defRPr/>
            </a:pPr>
            <a:r>
              <a:rPr lang="en-US" altLang="ko-KR" sz="900" b="1" kern="0" dirty="0">
                <a:solidFill>
                  <a:prstClr val="white"/>
                </a:solidFill>
              </a:rPr>
              <a:t>+</a:t>
            </a:r>
          </a:p>
        </p:txBody>
      </p:sp>
      <p:sp>
        <p:nvSpPr>
          <p:cNvPr id="152" name="모서리가 둥근 사각형 설명선 151"/>
          <p:cNvSpPr/>
          <p:nvPr/>
        </p:nvSpPr>
        <p:spPr>
          <a:xfrm>
            <a:off x="4934512" y="3982319"/>
            <a:ext cx="1095585" cy="351236"/>
          </a:xfrm>
          <a:prstGeom prst="wedgeRoundRectCallout">
            <a:avLst>
              <a:gd name="adj1" fmla="val -59900"/>
              <a:gd name="adj2" fmla="val 54167"/>
              <a:gd name="adj3" fmla="val 16667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1100" b="1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</p:txBody>
      </p:sp>
      <p:sp>
        <p:nvSpPr>
          <p:cNvPr id="153" name="자유형 152"/>
          <p:cNvSpPr/>
          <p:nvPr/>
        </p:nvSpPr>
        <p:spPr>
          <a:xfrm>
            <a:off x="5798585" y="3982320"/>
            <a:ext cx="233893" cy="233894"/>
          </a:xfrm>
          <a:custGeom>
            <a:avLst/>
            <a:gdLst>
              <a:gd name="connsiteX0" fmla="*/ 0 w 202937"/>
              <a:gd name="connsiteY0" fmla="*/ 0 h 202937"/>
              <a:gd name="connsiteX1" fmla="*/ 144396 w 202937"/>
              <a:gd name="connsiteY1" fmla="*/ 0 h 202937"/>
              <a:gd name="connsiteX2" fmla="*/ 202937 w 202937"/>
              <a:gd name="connsiteY2" fmla="*/ 58541 h 202937"/>
              <a:gd name="connsiteX3" fmla="*/ 202937 w 202937"/>
              <a:gd name="connsiteY3" fmla="*/ 202937 h 202937"/>
              <a:gd name="connsiteX0" fmla="*/ 0 w 231512"/>
              <a:gd name="connsiteY0" fmla="*/ 2381 h 202937"/>
              <a:gd name="connsiteX1" fmla="*/ 172971 w 231512"/>
              <a:gd name="connsiteY1" fmla="*/ 0 h 202937"/>
              <a:gd name="connsiteX2" fmla="*/ 231512 w 231512"/>
              <a:gd name="connsiteY2" fmla="*/ 58541 h 202937"/>
              <a:gd name="connsiteX3" fmla="*/ 231512 w 231512"/>
              <a:gd name="connsiteY3" fmla="*/ 202937 h 202937"/>
              <a:gd name="connsiteX4" fmla="*/ 0 w 231512"/>
              <a:gd name="connsiteY4" fmla="*/ 2381 h 202937"/>
              <a:gd name="connsiteX0" fmla="*/ 0 w 231512"/>
              <a:gd name="connsiteY0" fmla="*/ 2381 h 226750"/>
              <a:gd name="connsiteX1" fmla="*/ 172971 w 231512"/>
              <a:gd name="connsiteY1" fmla="*/ 0 h 226750"/>
              <a:gd name="connsiteX2" fmla="*/ 231512 w 231512"/>
              <a:gd name="connsiteY2" fmla="*/ 58541 h 226750"/>
              <a:gd name="connsiteX3" fmla="*/ 231512 w 231512"/>
              <a:gd name="connsiteY3" fmla="*/ 226750 h 226750"/>
              <a:gd name="connsiteX4" fmla="*/ 0 w 231512"/>
              <a:gd name="connsiteY4" fmla="*/ 2381 h 226750"/>
              <a:gd name="connsiteX0" fmla="*/ 0 w 233893"/>
              <a:gd name="connsiteY0" fmla="*/ 2381 h 233894"/>
              <a:gd name="connsiteX1" fmla="*/ 172971 w 233893"/>
              <a:gd name="connsiteY1" fmla="*/ 0 h 233894"/>
              <a:gd name="connsiteX2" fmla="*/ 231512 w 233893"/>
              <a:gd name="connsiteY2" fmla="*/ 58541 h 233894"/>
              <a:gd name="connsiteX3" fmla="*/ 233893 w 233893"/>
              <a:gd name="connsiteY3" fmla="*/ 233894 h 233894"/>
              <a:gd name="connsiteX4" fmla="*/ 0 w 233893"/>
              <a:gd name="connsiteY4" fmla="*/ 2381 h 23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893" h="233894">
                <a:moveTo>
                  <a:pt x="0" y="2381"/>
                </a:moveTo>
                <a:cubicBezTo>
                  <a:pt x="48132" y="2381"/>
                  <a:pt x="124839" y="0"/>
                  <a:pt x="172971" y="0"/>
                </a:cubicBezTo>
                <a:cubicBezTo>
                  <a:pt x="205302" y="0"/>
                  <a:pt x="231512" y="26210"/>
                  <a:pt x="231512" y="58541"/>
                </a:cubicBezTo>
                <a:cubicBezTo>
                  <a:pt x="232306" y="116992"/>
                  <a:pt x="233099" y="175443"/>
                  <a:pt x="233893" y="233894"/>
                </a:cubicBezTo>
                <a:cubicBezTo>
                  <a:pt x="166247" y="166248"/>
                  <a:pt x="67646" y="70027"/>
                  <a:pt x="0" y="2381"/>
                </a:cubicBez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36000" bIns="72000" rtlCol="0" anchor="ctr">
            <a:noAutofit/>
          </a:bodyPr>
          <a:lstStyle/>
          <a:p>
            <a:pPr algn="r" latinLnBrk="0">
              <a:defRPr/>
            </a:pPr>
            <a:r>
              <a:rPr lang="en-US" altLang="ko-KR" sz="900" b="1" kern="0" dirty="0">
                <a:solidFill>
                  <a:prstClr val="white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95547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42900" y="771525"/>
            <a:ext cx="11506200" cy="586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한쪽 모서리가 잘린 사각형 17"/>
          <p:cNvSpPr/>
          <p:nvPr/>
        </p:nvSpPr>
        <p:spPr>
          <a:xfrm flipH="1">
            <a:off x="988441" y="2784715"/>
            <a:ext cx="2859314" cy="1596571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157527" y="4701946"/>
            <a:ext cx="252114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2" name="한쪽 모서리가 잘린 사각형 21"/>
          <p:cNvSpPr/>
          <p:nvPr/>
        </p:nvSpPr>
        <p:spPr>
          <a:xfrm flipH="1">
            <a:off x="4711944" y="2794241"/>
            <a:ext cx="2859314" cy="1596571"/>
          </a:xfrm>
          <a:prstGeom prst="snip1Rect">
            <a:avLst>
              <a:gd name="adj" fmla="val 34813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6" name="한쪽 모서리가 잘린 사각형 25"/>
          <p:cNvSpPr/>
          <p:nvPr/>
        </p:nvSpPr>
        <p:spPr>
          <a:xfrm flipH="1">
            <a:off x="8435447" y="2803767"/>
            <a:ext cx="2859314" cy="1596571"/>
          </a:xfrm>
          <a:prstGeom prst="snip1Rect">
            <a:avLst>
              <a:gd name="adj" fmla="val 34246"/>
            </a:avLst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184499" y="1533617"/>
            <a:ext cx="582300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is a computer program created by Microsoft Office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32" name="자유형 31"/>
          <p:cNvSpPr/>
          <p:nvPr/>
        </p:nvSpPr>
        <p:spPr>
          <a:xfrm>
            <a:off x="988441" y="2784715"/>
            <a:ext cx="468085" cy="468085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216000" bIns="288000" rtlCol="0" anchor="t"/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33" name="자유형 32"/>
          <p:cNvSpPr/>
          <p:nvPr/>
        </p:nvSpPr>
        <p:spPr>
          <a:xfrm>
            <a:off x="4711944" y="2794241"/>
            <a:ext cx="468085" cy="468085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216000" bIns="288000" rtlCol="0" anchor="t"/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B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34" name="자유형 33"/>
          <p:cNvSpPr/>
          <p:nvPr/>
        </p:nvSpPr>
        <p:spPr>
          <a:xfrm>
            <a:off x="8435447" y="2803767"/>
            <a:ext cx="468085" cy="468085"/>
          </a:xfrm>
          <a:custGeom>
            <a:avLst/>
            <a:gdLst>
              <a:gd name="connsiteX0" fmla="*/ 0 w 468085"/>
              <a:gd name="connsiteY0" fmla="*/ 0 h 468085"/>
              <a:gd name="connsiteX1" fmla="*/ 468085 w 468085"/>
              <a:gd name="connsiteY1" fmla="*/ 0 h 468085"/>
              <a:gd name="connsiteX2" fmla="*/ 0 w 468085"/>
              <a:gd name="connsiteY2" fmla="*/ 468085 h 46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8085" h="468085">
                <a:moveTo>
                  <a:pt x="0" y="0"/>
                </a:moveTo>
                <a:lnTo>
                  <a:pt x="468085" y="0"/>
                </a:lnTo>
                <a:lnTo>
                  <a:pt x="0" y="468085"/>
                </a:lnTo>
                <a:close/>
              </a:path>
            </a:pathLst>
          </a:cu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216000" bIns="288000" rtlCol="0" anchor="t"/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C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42900" y="95250"/>
            <a:ext cx="7534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4835429" y="4701945"/>
            <a:ext cx="252114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8669489" y="4641862"/>
            <a:ext cx="252114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44083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42900" y="771525"/>
            <a:ext cx="11506200" cy="586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4967866" y="1704798"/>
            <a:ext cx="2244902" cy="2244902"/>
          </a:xfrm>
          <a:prstGeom prst="roundRect">
            <a:avLst>
              <a:gd name="adj" fmla="val 5033"/>
            </a:avLst>
          </a:prstGeom>
          <a:solidFill>
            <a:schemeClr val="bg1"/>
          </a:solidFill>
          <a:ln w="19050">
            <a:solidFill>
              <a:srgbClr val="27AECB"/>
            </a:solidFill>
          </a:ln>
          <a:effectLst>
            <a:outerShdw blurRad="2540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02</a:t>
            </a:r>
          </a:p>
        </p:txBody>
      </p:sp>
      <p:sp>
        <p:nvSpPr>
          <p:cNvPr id="19" name="자유형 18"/>
          <p:cNvSpPr/>
          <p:nvPr/>
        </p:nvSpPr>
        <p:spPr>
          <a:xfrm>
            <a:off x="4967865" y="1704797"/>
            <a:ext cx="551033" cy="551033"/>
          </a:xfrm>
          <a:custGeom>
            <a:avLst/>
            <a:gdLst>
              <a:gd name="connsiteX0" fmla="*/ 94648 w 344388"/>
              <a:gd name="connsiteY0" fmla="*/ 0 h 344388"/>
              <a:gd name="connsiteX1" fmla="*/ 344388 w 344388"/>
              <a:gd name="connsiteY1" fmla="*/ 0 h 344388"/>
              <a:gd name="connsiteX2" fmla="*/ 0 w 344388"/>
              <a:gd name="connsiteY2" fmla="*/ 344388 h 344388"/>
              <a:gd name="connsiteX3" fmla="*/ 0 w 344388"/>
              <a:gd name="connsiteY3" fmla="*/ 94648 h 344388"/>
              <a:gd name="connsiteX4" fmla="*/ 94648 w 344388"/>
              <a:gd name="connsiteY4" fmla="*/ 0 h 34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88" h="344388">
                <a:moveTo>
                  <a:pt x="94648" y="0"/>
                </a:moveTo>
                <a:lnTo>
                  <a:pt x="344388" y="0"/>
                </a:lnTo>
                <a:lnTo>
                  <a:pt x="0" y="344388"/>
                </a:lnTo>
                <a:lnTo>
                  <a:pt x="0" y="94648"/>
                </a:lnTo>
                <a:cubicBezTo>
                  <a:pt x="0" y="42375"/>
                  <a:pt x="42375" y="0"/>
                  <a:pt x="94648" y="0"/>
                </a:cubicBezTo>
                <a:close/>
              </a:path>
            </a:pathLst>
          </a:custGeom>
          <a:solidFill>
            <a:srgbClr val="27AECB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180000" bIns="216000" rtlCol="0" anchor="ctr"/>
          <a:lstStyle/>
          <a:p>
            <a:pPr algn="ctr"/>
            <a:r>
              <a:rPr lang="en-US" altLang="ko-KR" b="1" dirty="0">
                <a:solidFill>
                  <a:prstClr val="white"/>
                </a:solidFill>
              </a:rPr>
              <a:t>+</a:t>
            </a:r>
            <a:endParaRPr lang="ko-KR" altLang="en-US" b="1" dirty="0">
              <a:solidFill>
                <a:prstClr val="white"/>
              </a:solidFill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1532931" y="1704797"/>
            <a:ext cx="2244902" cy="2244902"/>
          </a:xfrm>
          <a:prstGeom prst="roundRect">
            <a:avLst>
              <a:gd name="adj" fmla="val 5033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01</a:t>
            </a:r>
          </a:p>
        </p:txBody>
      </p:sp>
      <p:sp>
        <p:nvSpPr>
          <p:cNvPr id="25" name="모서리가 둥근 직사각형 24"/>
          <p:cNvSpPr/>
          <p:nvPr/>
        </p:nvSpPr>
        <p:spPr>
          <a:xfrm>
            <a:off x="8408483" y="1704798"/>
            <a:ext cx="2244902" cy="2244902"/>
          </a:xfrm>
          <a:prstGeom prst="roundRect">
            <a:avLst>
              <a:gd name="adj" fmla="val 5033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03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="" xmlns:a16="http://schemas.microsoft.com/office/drawing/2014/main" id="{6503CCA9-B9C1-449B-A41B-305CF103CE18}"/>
              </a:ext>
            </a:extLst>
          </p:cNvPr>
          <p:cNvSpPr/>
          <p:nvPr/>
        </p:nvSpPr>
        <p:spPr>
          <a:xfrm>
            <a:off x="4737166" y="4895882"/>
            <a:ext cx="2706302" cy="529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詳しい内容を書いてみよう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  <a:ea typeface="ＭＳ Ｐゴシック" panose="020B0600070205080204" pitchFamily="34" charset="-128"/>
            </a:endParaRP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4967864" y="4273352"/>
            <a:ext cx="23022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b="1" dirty="0">
                <a:solidFill>
                  <a:srgbClr val="27AECB"/>
                </a:solidFill>
              </a:rPr>
              <a:t>●●●●●●●●</a:t>
            </a:r>
            <a:r>
              <a:rPr lang="ko-KR" altLang="en-US" sz="1200" b="1" dirty="0">
                <a:solidFill>
                  <a:prstClr val="white">
                    <a:lumMod val="85000"/>
                  </a:prstClr>
                </a:solidFill>
              </a:rPr>
              <a:t>●●</a:t>
            </a:r>
            <a:r>
              <a:rPr lang="ko-KR" altLang="en-US" sz="1200" b="1" dirty="0">
                <a:solidFill>
                  <a:prstClr val="white">
                    <a:lumMod val="50000"/>
                  </a:prstClr>
                </a:solidFill>
              </a:rPr>
              <a:t> 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80</a:t>
            </a:r>
            <a:r>
              <a:rPr lang="en-US" altLang="ko-KR" sz="1400" dirty="0">
                <a:solidFill>
                  <a:prstClr val="white">
                    <a:lumMod val="50000"/>
                  </a:prstClr>
                </a:solidFill>
              </a:rPr>
              <a:t>%</a:t>
            </a:r>
          </a:p>
        </p:txBody>
      </p:sp>
      <p:sp>
        <p:nvSpPr>
          <p:cNvPr id="36" name="직사각형 35">
            <a:extLst>
              <a:ext uri="{FF2B5EF4-FFF2-40B4-BE49-F238E27FC236}">
                <a16:creationId xmlns="" xmlns:a16="http://schemas.microsoft.com/office/drawing/2014/main" id="{6503CCA9-B9C1-449B-A41B-305CF103CE18}"/>
              </a:ext>
            </a:extLst>
          </p:cNvPr>
          <p:cNvSpPr/>
          <p:nvPr/>
        </p:nvSpPr>
        <p:spPr>
          <a:xfrm>
            <a:off x="1334648" y="4895882"/>
            <a:ext cx="2706302" cy="529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詳しい内容を書いてみよう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  <a:ea typeface="ＭＳ Ｐゴシック" panose="020B0600070205080204" pitchFamily="34" charset="-128"/>
            </a:endParaRP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565346" y="4273352"/>
            <a:ext cx="23022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b="1" dirty="0">
                <a:solidFill>
                  <a:srgbClr val="27AECB"/>
                </a:solidFill>
              </a:rPr>
              <a:t>●●●●●●●●</a:t>
            </a:r>
            <a:r>
              <a:rPr lang="ko-KR" altLang="en-US" sz="1200" b="1" dirty="0">
                <a:solidFill>
                  <a:prstClr val="white">
                    <a:lumMod val="85000"/>
                  </a:prstClr>
                </a:solidFill>
              </a:rPr>
              <a:t>●●</a:t>
            </a:r>
            <a:r>
              <a:rPr lang="ko-KR" altLang="en-US" sz="1200" b="1" dirty="0">
                <a:solidFill>
                  <a:prstClr val="white">
                    <a:lumMod val="50000"/>
                  </a:prstClr>
                </a:solidFill>
              </a:rPr>
              <a:t> 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80</a:t>
            </a:r>
            <a:r>
              <a:rPr lang="en-US" altLang="ko-KR" sz="1400" dirty="0">
                <a:solidFill>
                  <a:prstClr val="white">
                    <a:lumMod val="50000"/>
                  </a:prstClr>
                </a:solidFill>
              </a:rPr>
              <a:t>%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="" xmlns:a16="http://schemas.microsoft.com/office/drawing/2014/main" id="{6503CCA9-B9C1-449B-A41B-305CF103CE18}"/>
              </a:ext>
            </a:extLst>
          </p:cNvPr>
          <p:cNvSpPr/>
          <p:nvPr/>
        </p:nvSpPr>
        <p:spPr>
          <a:xfrm>
            <a:off x="8215884" y="4895882"/>
            <a:ext cx="2706302" cy="529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詳しい内容を書いてみよう</a:t>
            </a:r>
            <a:endParaRPr lang="en-US" altLang="ja-JP" sz="1200" b="1" dirty="0">
              <a:solidFill>
                <a:prstClr val="black">
                  <a:lumMod val="65000"/>
                  <a:lumOff val="35000"/>
                </a:prstClr>
              </a:solidFill>
              <a:ea typeface="ＭＳ Ｐゴシック" panose="020B0600070205080204" pitchFamily="34" charset="-128"/>
            </a:endParaRP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8446582" y="4273352"/>
            <a:ext cx="23022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b="1" dirty="0">
                <a:solidFill>
                  <a:srgbClr val="27AECB"/>
                </a:solidFill>
              </a:rPr>
              <a:t>●●●●●●●●</a:t>
            </a:r>
            <a:r>
              <a:rPr lang="ko-KR" altLang="en-US" sz="1200" b="1" dirty="0">
                <a:solidFill>
                  <a:prstClr val="white">
                    <a:lumMod val="85000"/>
                  </a:prstClr>
                </a:solidFill>
              </a:rPr>
              <a:t>●●</a:t>
            </a:r>
            <a:r>
              <a:rPr lang="ko-KR" altLang="en-US" sz="1200" b="1" dirty="0">
                <a:solidFill>
                  <a:prstClr val="white">
                    <a:lumMod val="50000"/>
                  </a:prstClr>
                </a:solidFill>
              </a:rPr>
              <a:t>  </a:t>
            </a:r>
            <a:r>
              <a:rPr lang="en-US" altLang="ko-KR" sz="2000" b="1" dirty="0">
                <a:solidFill>
                  <a:prstClr val="white">
                    <a:lumMod val="50000"/>
                  </a:prstClr>
                </a:solidFill>
              </a:rPr>
              <a:t>80</a:t>
            </a:r>
            <a:r>
              <a:rPr lang="en-US" altLang="ko-KR" sz="1400" dirty="0">
                <a:solidFill>
                  <a:prstClr val="white">
                    <a:lumMod val="50000"/>
                  </a:prstClr>
                </a:solidFill>
              </a:rPr>
              <a:t>%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342900" y="95250"/>
            <a:ext cx="7534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0777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42900" y="771525"/>
            <a:ext cx="11506200" cy="586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1955800" y="3343181"/>
          <a:ext cx="8128000" cy="213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</a:tblGrid>
              <a:tr h="213327"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" name="그룹 16"/>
          <p:cNvGrpSpPr/>
          <p:nvPr/>
        </p:nvGrpSpPr>
        <p:grpSpPr>
          <a:xfrm>
            <a:off x="1841499" y="3642868"/>
            <a:ext cx="8400417" cy="271780"/>
            <a:chOff x="1930399" y="5395468"/>
            <a:chExt cx="8400417" cy="271780"/>
          </a:xfrm>
        </p:grpSpPr>
        <p:sp>
          <p:nvSpPr>
            <p:cNvPr id="18" name="TextBox 17"/>
            <p:cNvSpPr txBox="1"/>
            <p:nvPr/>
          </p:nvSpPr>
          <p:spPr>
            <a:xfrm>
              <a:off x="1930399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1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42183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2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53967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3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65751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4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77535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5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89319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6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01103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7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12887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8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424671" y="5395468"/>
              <a:ext cx="254001" cy="27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9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188830" y="5395468"/>
              <a:ext cx="3679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10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985376" y="5395468"/>
              <a:ext cx="3454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solidFill>
                    <a:prstClr val="black"/>
                  </a:solidFill>
                </a:rPr>
                <a:t>11</a:t>
              </a:r>
              <a:endParaRPr lang="ko-KR" altLang="en-US" sz="1100" dirty="0">
                <a:solidFill>
                  <a:prstClr val="black"/>
                </a:solidFill>
              </a:endParaRPr>
            </a:p>
          </p:txBody>
        </p:sp>
      </p:grpSp>
      <p:sp>
        <p:nvSpPr>
          <p:cNvPr id="33" name="직사각형 32"/>
          <p:cNvSpPr/>
          <p:nvPr/>
        </p:nvSpPr>
        <p:spPr>
          <a:xfrm>
            <a:off x="3576980" y="3368040"/>
            <a:ext cx="3234792" cy="536438"/>
          </a:xfrm>
          <a:prstGeom prst="rect">
            <a:avLst/>
          </a:prstGeom>
          <a:solidFill>
            <a:srgbClr val="27AECB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899214" y="1692352"/>
            <a:ext cx="404196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8C8280"/>
                </a:solidFill>
              </a:rPr>
              <a:t>CONTENTS A</a:t>
            </a:r>
            <a:endParaRPr lang="en-US" altLang="ko-KR" sz="1400" b="1" dirty="0">
              <a:solidFill>
                <a:srgbClr val="8C828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rgbClr val="8C8280"/>
                </a:solidFill>
              </a:rPr>
              <a:t>You can use a software program such as Microsoft Power Point to provide the audience with slides that contains your major points or essential information</a:t>
            </a:r>
            <a:r>
              <a:rPr lang="en-US" altLang="ko-KR" sz="1100" dirty="0">
                <a:solidFill>
                  <a:prstClr val="black">
                    <a:lumMod val="65000"/>
                    <a:lumOff val="35000"/>
                  </a:prstClr>
                </a:solidFill>
              </a:rPr>
              <a:t>.</a:t>
            </a:r>
          </a:p>
        </p:txBody>
      </p:sp>
      <p:sp>
        <p:nvSpPr>
          <p:cNvPr id="40" name="타원 39"/>
          <p:cNvSpPr/>
          <p:nvPr/>
        </p:nvSpPr>
        <p:spPr>
          <a:xfrm>
            <a:off x="4432678" y="1856228"/>
            <a:ext cx="1083168" cy="1083168"/>
          </a:xfrm>
          <a:prstGeom prst="ellipse">
            <a:avLst/>
          </a:prstGeom>
          <a:solidFill>
            <a:schemeClr val="bg1"/>
          </a:solidFill>
          <a:ln>
            <a:solidFill>
              <a:srgbClr val="27AE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pic>
        <p:nvPicPr>
          <p:cNvPr id="41" name="그림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887" y="2029437"/>
            <a:ext cx="736749" cy="736749"/>
          </a:xfrm>
          <a:prstGeom prst="rect">
            <a:avLst/>
          </a:prstGeom>
        </p:spPr>
      </p:pic>
      <p:graphicFrame>
        <p:nvGraphicFramePr>
          <p:cNvPr id="42" name="표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253455"/>
              </p:ext>
            </p:extLst>
          </p:nvPr>
        </p:nvGraphicFramePr>
        <p:xfrm>
          <a:off x="1320801" y="4898213"/>
          <a:ext cx="9448799" cy="1123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3274"/>
                <a:gridCol w="3193274"/>
                <a:gridCol w="3062251"/>
              </a:tblGrid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 A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 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 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詳しい内容を書いてみよう</a:t>
                      </a:r>
                    </a:p>
                  </a:txBody>
                  <a:tcPr anchor="ctr">
                    <a:lnL w="12700" cmpd="sng"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詳しい内容を書いてみよう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詳しい内容を書いてみよう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직사각형 22"/>
          <p:cNvSpPr/>
          <p:nvPr/>
        </p:nvSpPr>
        <p:spPr>
          <a:xfrm>
            <a:off x="342900" y="95250"/>
            <a:ext cx="7534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7003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6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42900" y="771525"/>
            <a:ext cx="11506200" cy="586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88900" dir="16200000" rotWithShape="0">
              <a:srgbClr val="27AECB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" name="자유형: 도형 5">
            <a:extLst>
              <a:ext uri="{FF2B5EF4-FFF2-40B4-BE49-F238E27FC236}">
                <a16:creationId xmlns:a16="http://schemas.microsoft.com/office/drawing/2014/main" xmlns="" id="{6F5E1E4D-D295-4118-BFB8-E8492728E9E0}"/>
              </a:ext>
            </a:extLst>
          </p:cNvPr>
          <p:cNvSpPr/>
          <p:nvPr/>
        </p:nvSpPr>
        <p:spPr>
          <a:xfrm rot="5400000">
            <a:off x="5254822" y="1718947"/>
            <a:ext cx="1856063" cy="1842917"/>
          </a:xfrm>
          <a:custGeom>
            <a:avLst/>
            <a:gdLst>
              <a:gd name="connsiteX0" fmla="*/ 1089061 w 2178122"/>
              <a:gd name="connsiteY0" fmla="*/ 0 h 2162695"/>
              <a:gd name="connsiteX1" fmla="*/ 2178122 w 2178122"/>
              <a:gd name="connsiteY1" fmla="*/ 1089061 h 2162695"/>
              <a:gd name="connsiteX2" fmla="*/ 2177343 w 2178122"/>
              <a:gd name="connsiteY2" fmla="*/ 1104488 h 2162695"/>
              <a:gd name="connsiteX3" fmla="*/ 2113098 w 2178122"/>
              <a:gd name="connsiteY3" fmla="*/ 1094683 h 2162695"/>
              <a:gd name="connsiteX4" fmla="*/ 2001748 w 2178122"/>
              <a:gd name="connsiteY4" fmla="*/ 1089060 h 2162695"/>
              <a:gd name="connsiteX5" fmla="*/ 918310 w 2178122"/>
              <a:gd name="connsiteY5" fmla="*/ 2066771 h 2162695"/>
              <a:gd name="connsiteX6" fmla="*/ 913466 w 2178122"/>
              <a:gd name="connsiteY6" fmla="*/ 2162695 h 2162695"/>
              <a:gd name="connsiteX7" fmla="*/ 869577 w 2178122"/>
              <a:gd name="connsiteY7" fmla="*/ 2155996 h 2162695"/>
              <a:gd name="connsiteX8" fmla="*/ 0 w 2178122"/>
              <a:gd name="connsiteY8" fmla="*/ 1089061 h 2162695"/>
              <a:gd name="connsiteX9" fmla="*/ 1089061 w 2178122"/>
              <a:gd name="connsiteY9" fmla="*/ 0 h 2162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78122" h="2162695">
                <a:moveTo>
                  <a:pt x="1089061" y="0"/>
                </a:moveTo>
                <a:cubicBezTo>
                  <a:pt x="1690533" y="0"/>
                  <a:pt x="2178122" y="487589"/>
                  <a:pt x="2178122" y="1089061"/>
                </a:cubicBezTo>
                <a:lnTo>
                  <a:pt x="2177343" y="1104488"/>
                </a:lnTo>
                <a:lnTo>
                  <a:pt x="2113098" y="1094683"/>
                </a:lnTo>
                <a:cubicBezTo>
                  <a:pt x="2076487" y="1090965"/>
                  <a:pt x="2039340" y="1089060"/>
                  <a:pt x="2001748" y="1089060"/>
                </a:cubicBezTo>
                <a:cubicBezTo>
                  <a:pt x="1437868" y="1089060"/>
                  <a:pt x="974081" y="1517605"/>
                  <a:pt x="918310" y="2066771"/>
                </a:cubicBezTo>
                <a:lnTo>
                  <a:pt x="913466" y="2162695"/>
                </a:lnTo>
                <a:lnTo>
                  <a:pt x="869577" y="2155996"/>
                </a:lnTo>
                <a:cubicBezTo>
                  <a:pt x="373311" y="2054445"/>
                  <a:pt x="0" y="1615349"/>
                  <a:pt x="0" y="1089061"/>
                </a:cubicBezTo>
                <a:cubicBezTo>
                  <a:pt x="0" y="487589"/>
                  <a:pt x="487589" y="0"/>
                  <a:pt x="1089061" y="0"/>
                </a:cubicBezTo>
                <a:close/>
              </a:path>
            </a:pathLst>
          </a:custGeom>
          <a:noFill/>
          <a:ln w="15875">
            <a:solidFill>
              <a:srgbClr val="27AE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" name="자유형: 도형 7">
            <a:extLst>
              <a:ext uri="{FF2B5EF4-FFF2-40B4-BE49-F238E27FC236}">
                <a16:creationId xmlns:a16="http://schemas.microsoft.com/office/drawing/2014/main" xmlns="" id="{51ECDE33-A028-4647-BA7A-215C969F776E}"/>
              </a:ext>
            </a:extLst>
          </p:cNvPr>
          <p:cNvSpPr/>
          <p:nvPr/>
        </p:nvSpPr>
        <p:spPr>
          <a:xfrm>
            <a:off x="4125424" y="2676128"/>
            <a:ext cx="1856063" cy="1842917"/>
          </a:xfrm>
          <a:custGeom>
            <a:avLst/>
            <a:gdLst>
              <a:gd name="connsiteX0" fmla="*/ 1089061 w 2178122"/>
              <a:gd name="connsiteY0" fmla="*/ 0 h 2162695"/>
              <a:gd name="connsiteX1" fmla="*/ 2178122 w 2178122"/>
              <a:gd name="connsiteY1" fmla="*/ 1089061 h 2162695"/>
              <a:gd name="connsiteX2" fmla="*/ 2177343 w 2178122"/>
              <a:gd name="connsiteY2" fmla="*/ 1104488 h 2162695"/>
              <a:gd name="connsiteX3" fmla="*/ 2113098 w 2178122"/>
              <a:gd name="connsiteY3" fmla="*/ 1094683 h 2162695"/>
              <a:gd name="connsiteX4" fmla="*/ 2001748 w 2178122"/>
              <a:gd name="connsiteY4" fmla="*/ 1089060 h 2162695"/>
              <a:gd name="connsiteX5" fmla="*/ 918310 w 2178122"/>
              <a:gd name="connsiteY5" fmla="*/ 2066771 h 2162695"/>
              <a:gd name="connsiteX6" fmla="*/ 913466 w 2178122"/>
              <a:gd name="connsiteY6" fmla="*/ 2162695 h 2162695"/>
              <a:gd name="connsiteX7" fmla="*/ 869577 w 2178122"/>
              <a:gd name="connsiteY7" fmla="*/ 2155996 h 2162695"/>
              <a:gd name="connsiteX8" fmla="*/ 0 w 2178122"/>
              <a:gd name="connsiteY8" fmla="*/ 1089061 h 2162695"/>
              <a:gd name="connsiteX9" fmla="*/ 1089061 w 2178122"/>
              <a:gd name="connsiteY9" fmla="*/ 0 h 2162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78122" h="2162695">
                <a:moveTo>
                  <a:pt x="1089061" y="0"/>
                </a:moveTo>
                <a:cubicBezTo>
                  <a:pt x="1690533" y="0"/>
                  <a:pt x="2178122" y="487589"/>
                  <a:pt x="2178122" y="1089061"/>
                </a:cubicBezTo>
                <a:lnTo>
                  <a:pt x="2177343" y="1104488"/>
                </a:lnTo>
                <a:lnTo>
                  <a:pt x="2113098" y="1094683"/>
                </a:lnTo>
                <a:cubicBezTo>
                  <a:pt x="2076487" y="1090965"/>
                  <a:pt x="2039340" y="1089060"/>
                  <a:pt x="2001748" y="1089060"/>
                </a:cubicBezTo>
                <a:cubicBezTo>
                  <a:pt x="1437868" y="1089060"/>
                  <a:pt x="974081" y="1517605"/>
                  <a:pt x="918310" y="2066771"/>
                </a:cubicBezTo>
                <a:lnTo>
                  <a:pt x="913466" y="2162695"/>
                </a:lnTo>
                <a:lnTo>
                  <a:pt x="869577" y="2155996"/>
                </a:lnTo>
                <a:cubicBezTo>
                  <a:pt x="373311" y="2054445"/>
                  <a:pt x="0" y="1615349"/>
                  <a:pt x="0" y="1089061"/>
                </a:cubicBezTo>
                <a:cubicBezTo>
                  <a:pt x="0" y="487589"/>
                  <a:pt x="487589" y="0"/>
                  <a:pt x="1089061" y="0"/>
                </a:cubicBezTo>
                <a:close/>
              </a:path>
            </a:pathLst>
          </a:custGeom>
          <a:solidFill>
            <a:srgbClr val="27AECB"/>
          </a:solidFill>
          <a:ln w="19050">
            <a:solidFill>
              <a:srgbClr val="27AE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: 도형 8">
            <a:extLst>
              <a:ext uri="{FF2B5EF4-FFF2-40B4-BE49-F238E27FC236}">
                <a16:creationId xmlns:a16="http://schemas.microsoft.com/office/drawing/2014/main" xmlns="" id="{5A835530-96D1-40B4-923E-E6E4ECDE3CD8}"/>
              </a:ext>
            </a:extLst>
          </p:cNvPr>
          <p:cNvSpPr/>
          <p:nvPr/>
        </p:nvSpPr>
        <p:spPr>
          <a:xfrm rot="16200000">
            <a:off x="5053456" y="3812820"/>
            <a:ext cx="1856063" cy="1842917"/>
          </a:xfrm>
          <a:custGeom>
            <a:avLst/>
            <a:gdLst>
              <a:gd name="connsiteX0" fmla="*/ 1089061 w 2178122"/>
              <a:gd name="connsiteY0" fmla="*/ 0 h 2162695"/>
              <a:gd name="connsiteX1" fmla="*/ 2178122 w 2178122"/>
              <a:gd name="connsiteY1" fmla="*/ 1089061 h 2162695"/>
              <a:gd name="connsiteX2" fmla="*/ 2177343 w 2178122"/>
              <a:gd name="connsiteY2" fmla="*/ 1104488 h 2162695"/>
              <a:gd name="connsiteX3" fmla="*/ 2113098 w 2178122"/>
              <a:gd name="connsiteY3" fmla="*/ 1094683 h 2162695"/>
              <a:gd name="connsiteX4" fmla="*/ 2001748 w 2178122"/>
              <a:gd name="connsiteY4" fmla="*/ 1089060 h 2162695"/>
              <a:gd name="connsiteX5" fmla="*/ 918310 w 2178122"/>
              <a:gd name="connsiteY5" fmla="*/ 2066771 h 2162695"/>
              <a:gd name="connsiteX6" fmla="*/ 913466 w 2178122"/>
              <a:gd name="connsiteY6" fmla="*/ 2162695 h 2162695"/>
              <a:gd name="connsiteX7" fmla="*/ 869577 w 2178122"/>
              <a:gd name="connsiteY7" fmla="*/ 2155996 h 2162695"/>
              <a:gd name="connsiteX8" fmla="*/ 0 w 2178122"/>
              <a:gd name="connsiteY8" fmla="*/ 1089061 h 2162695"/>
              <a:gd name="connsiteX9" fmla="*/ 1089061 w 2178122"/>
              <a:gd name="connsiteY9" fmla="*/ 0 h 2162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78122" h="2162695">
                <a:moveTo>
                  <a:pt x="1089061" y="0"/>
                </a:moveTo>
                <a:cubicBezTo>
                  <a:pt x="1690533" y="0"/>
                  <a:pt x="2178122" y="487589"/>
                  <a:pt x="2178122" y="1089061"/>
                </a:cubicBezTo>
                <a:lnTo>
                  <a:pt x="2177343" y="1104488"/>
                </a:lnTo>
                <a:lnTo>
                  <a:pt x="2113098" y="1094683"/>
                </a:lnTo>
                <a:cubicBezTo>
                  <a:pt x="2076487" y="1090965"/>
                  <a:pt x="2039340" y="1089060"/>
                  <a:pt x="2001748" y="1089060"/>
                </a:cubicBezTo>
                <a:cubicBezTo>
                  <a:pt x="1437868" y="1089060"/>
                  <a:pt x="974081" y="1517605"/>
                  <a:pt x="918310" y="2066771"/>
                </a:cubicBezTo>
                <a:lnTo>
                  <a:pt x="913466" y="2162695"/>
                </a:lnTo>
                <a:lnTo>
                  <a:pt x="869577" y="2155996"/>
                </a:lnTo>
                <a:cubicBezTo>
                  <a:pt x="373311" y="2054445"/>
                  <a:pt x="0" y="1615349"/>
                  <a:pt x="0" y="1089061"/>
                </a:cubicBezTo>
                <a:cubicBezTo>
                  <a:pt x="0" y="487589"/>
                  <a:pt x="487589" y="0"/>
                  <a:pt x="1089061" y="0"/>
                </a:cubicBezTo>
                <a:close/>
              </a:path>
            </a:pathLst>
          </a:custGeom>
          <a:solidFill>
            <a:srgbClr val="27AECB"/>
          </a:solidFill>
          <a:ln w="19050">
            <a:solidFill>
              <a:srgbClr val="27AE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자유형: 도형 9">
            <a:extLst>
              <a:ext uri="{FF2B5EF4-FFF2-40B4-BE49-F238E27FC236}">
                <a16:creationId xmlns:a16="http://schemas.microsoft.com/office/drawing/2014/main" xmlns="" id="{7C27CBAB-63B6-49BD-8C80-5424D04690A8}"/>
              </a:ext>
            </a:extLst>
          </p:cNvPr>
          <p:cNvSpPr/>
          <p:nvPr/>
        </p:nvSpPr>
        <p:spPr>
          <a:xfrm rot="10800000">
            <a:off x="6195999" y="2884788"/>
            <a:ext cx="1856063" cy="1842917"/>
          </a:xfrm>
          <a:custGeom>
            <a:avLst/>
            <a:gdLst>
              <a:gd name="connsiteX0" fmla="*/ 1089061 w 2178122"/>
              <a:gd name="connsiteY0" fmla="*/ 0 h 2162695"/>
              <a:gd name="connsiteX1" fmla="*/ 2178122 w 2178122"/>
              <a:gd name="connsiteY1" fmla="*/ 1089061 h 2162695"/>
              <a:gd name="connsiteX2" fmla="*/ 2177343 w 2178122"/>
              <a:gd name="connsiteY2" fmla="*/ 1104488 h 2162695"/>
              <a:gd name="connsiteX3" fmla="*/ 2113098 w 2178122"/>
              <a:gd name="connsiteY3" fmla="*/ 1094683 h 2162695"/>
              <a:gd name="connsiteX4" fmla="*/ 2001748 w 2178122"/>
              <a:gd name="connsiteY4" fmla="*/ 1089060 h 2162695"/>
              <a:gd name="connsiteX5" fmla="*/ 918310 w 2178122"/>
              <a:gd name="connsiteY5" fmla="*/ 2066771 h 2162695"/>
              <a:gd name="connsiteX6" fmla="*/ 913466 w 2178122"/>
              <a:gd name="connsiteY6" fmla="*/ 2162695 h 2162695"/>
              <a:gd name="connsiteX7" fmla="*/ 869577 w 2178122"/>
              <a:gd name="connsiteY7" fmla="*/ 2155996 h 2162695"/>
              <a:gd name="connsiteX8" fmla="*/ 0 w 2178122"/>
              <a:gd name="connsiteY8" fmla="*/ 1089061 h 2162695"/>
              <a:gd name="connsiteX9" fmla="*/ 1089061 w 2178122"/>
              <a:gd name="connsiteY9" fmla="*/ 0 h 2162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78122" h="2162695">
                <a:moveTo>
                  <a:pt x="1089061" y="0"/>
                </a:moveTo>
                <a:cubicBezTo>
                  <a:pt x="1690533" y="0"/>
                  <a:pt x="2178122" y="487589"/>
                  <a:pt x="2178122" y="1089061"/>
                </a:cubicBezTo>
                <a:lnTo>
                  <a:pt x="2177343" y="1104488"/>
                </a:lnTo>
                <a:lnTo>
                  <a:pt x="2113098" y="1094683"/>
                </a:lnTo>
                <a:cubicBezTo>
                  <a:pt x="2076487" y="1090965"/>
                  <a:pt x="2039340" y="1089060"/>
                  <a:pt x="2001748" y="1089060"/>
                </a:cubicBezTo>
                <a:cubicBezTo>
                  <a:pt x="1437868" y="1089060"/>
                  <a:pt x="974081" y="1517605"/>
                  <a:pt x="918310" y="2066771"/>
                </a:cubicBezTo>
                <a:lnTo>
                  <a:pt x="913466" y="2162695"/>
                </a:lnTo>
                <a:lnTo>
                  <a:pt x="869577" y="2155996"/>
                </a:lnTo>
                <a:cubicBezTo>
                  <a:pt x="373311" y="2054445"/>
                  <a:pt x="0" y="1615349"/>
                  <a:pt x="0" y="1089061"/>
                </a:cubicBezTo>
                <a:cubicBezTo>
                  <a:pt x="0" y="487589"/>
                  <a:pt x="487589" y="0"/>
                  <a:pt x="1089061" y="0"/>
                </a:cubicBezTo>
                <a:close/>
              </a:path>
            </a:pathLst>
          </a:custGeom>
          <a:noFill/>
          <a:ln w="15875">
            <a:solidFill>
              <a:srgbClr val="27AEC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67505" y="2912659"/>
            <a:ext cx="984634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prstClr val="white"/>
                </a:solidFill>
              </a:rPr>
              <a:t>S</a:t>
            </a:r>
          </a:p>
          <a:p>
            <a:pPr algn="ctr"/>
            <a:r>
              <a:rPr lang="en-US" altLang="ko-KR" sz="1000" dirty="0" smtClean="0">
                <a:solidFill>
                  <a:prstClr val="white"/>
                </a:solidFill>
              </a:rPr>
              <a:t>Strength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94426" y="2001278"/>
            <a:ext cx="1205878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27AECB"/>
                </a:solidFill>
              </a:rPr>
              <a:t>W</a:t>
            </a:r>
          </a:p>
          <a:p>
            <a:pPr algn="ctr"/>
            <a:r>
              <a:rPr lang="en-US" altLang="ko-KR" sz="1000" dirty="0" smtClean="0">
                <a:solidFill>
                  <a:srgbClr val="27AECB"/>
                </a:solidFill>
              </a:rPr>
              <a:t>Weakness</a:t>
            </a:r>
            <a:endParaRPr lang="en-US" altLang="ko-KR" sz="1000" dirty="0">
              <a:solidFill>
                <a:srgbClr val="27AECB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61395" y="4351845"/>
            <a:ext cx="116870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prstClr val="white"/>
                </a:solidFill>
              </a:rPr>
              <a:t>O</a:t>
            </a:r>
          </a:p>
          <a:p>
            <a:pPr algn="ctr"/>
            <a:r>
              <a:rPr lang="en-US" altLang="ko-KR" sz="1000" dirty="0" smtClean="0">
                <a:solidFill>
                  <a:prstClr val="white"/>
                </a:solidFill>
              </a:rPr>
              <a:t>Opportunity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34581" y="3485994"/>
            <a:ext cx="1102970" cy="9233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27AECB"/>
                </a:solidFill>
              </a:rPr>
              <a:t>T</a:t>
            </a:r>
          </a:p>
          <a:p>
            <a:pPr algn="ctr"/>
            <a:r>
              <a:rPr lang="en-US" altLang="ko-KR" sz="1000" dirty="0" smtClean="0">
                <a:solidFill>
                  <a:srgbClr val="27AECB"/>
                </a:solidFill>
              </a:rPr>
              <a:t>Threat</a:t>
            </a:r>
            <a:endParaRPr lang="en-US" altLang="ko-KR" sz="1000" dirty="0">
              <a:solidFill>
                <a:srgbClr val="27AECB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27937" y="4837041"/>
            <a:ext cx="2931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企業内</a:t>
            </a: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外部環境分析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各要因を規定し、これを基にマーケティング戦略を樹立する</a:t>
            </a: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SWOT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分析</a:t>
            </a:r>
            <a:endParaRPr lang="ko-KR" alt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03484" y="2912659"/>
            <a:ext cx="2931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企業内</a:t>
            </a: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外部環境分析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各要因を規定し、これを基にマーケティング戦略を樹立する</a:t>
            </a: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SWOT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分析</a:t>
            </a:r>
            <a:endParaRPr lang="ko-KR" alt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86066" y="1631946"/>
            <a:ext cx="2931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企業内</a:t>
            </a: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外部環境分析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各要因を規定し、これを基にマーケティング戦略を樹立する</a:t>
            </a: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SWOT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分析</a:t>
            </a:r>
            <a:endParaRPr lang="ko-KR" alt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159169" y="3397855"/>
            <a:ext cx="2931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企業内</a:t>
            </a: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外部環境分析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各要因を規定し、これを基にマーケティング戦略を樹立する</a:t>
            </a:r>
            <a:r>
              <a:rPr lang="en-US" altLang="ja-JP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SWOT</a:t>
            </a: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分析</a:t>
            </a:r>
            <a:endParaRPr lang="ko-KR" alt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42900" y="95250"/>
            <a:ext cx="75342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 smtClean="0">
                <a:solidFill>
                  <a:prstClr val="white"/>
                </a:solidFill>
              </a:rPr>
              <a:t>PPT PRESENTATION </a:t>
            </a:r>
            <a:r>
              <a:rPr lang="en-US" altLang="ja-JP" sz="800" kern="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80854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6278599" y="2061904"/>
            <a:ext cx="2516714" cy="2516714"/>
          </a:xfrm>
          <a:prstGeom prst="ellipse">
            <a:avLst/>
          </a:prstGeom>
          <a:solidFill>
            <a:srgbClr val="576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87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128</a:t>
            </a:r>
          </a:p>
        </p:txBody>
      </p:sp>
      <p:sp>
        <p:nvSpPr>
          <p:cNvPr id="8" name="타원 7"/>
          <p:cNvSpPr/>
          <p:nvPr/>
        </p:nvSpPr>
        <p:spPr>
          <a:xfrm>
            <a:off x="3250137" y="2061904"/>
            <a:ext cx="2516714" cy="2516714"/>
          </a:xfrm>
          <a:prstGeom prst="ellipse">
            <a:avLst/>
          </a:prstGeom>
          <a:solidFill>
            <a:srgbClr val="27A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39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174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203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3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798</Words>
  <Application>Microsoft Office PowerPoint</Application>
  <PresentationFormat>와이드스크린</PresentationFormat>
  <Paragraphs>98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ＭＳ Ｐゴシック</vt:lpstr>
      <vt:lpstr>맑은 고딕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2021-02-17T03:39:01Z</dcterms:created>
  <dcterms:modified xsi:type="dcterms:W3CDTF">2024-12-23T04:50:25Z</dcterms:modified>
</cp:coreProperties>
</file>