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embeddings/Microsoft_Excel_Worksheet2.xlsx" ContentType="application/vnd.openxmlformats-officedocument.package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D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1212121212121212121212121119131616171717171717171717171717171717114142424242424243434343434343434344444444444444451121127272727272711565656565858591111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98465104684964"/>
          <c:y val="4.9927771272187976E-2"/>
          <c:w val="0.6304003485900358"/>
          <c:h val="0.9066628787966275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54B034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8CD076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dPt>
            <c:idx val="4"/>
            <c:bubble3D val="0"/>
            <c:spPr>
              <a:noFill/>
              <a:ln w="19050">
                <a:solidFill>
                  <a:schemeClr val="bg1">
                    <a:lumMod val="85000"/>
                  </a:schemeClr>
                </a:solidFill>
                <a:prstDash val="dash"/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데이터1</c:v>
                </c:pt>
                <c:pt idx="1">
                  <c:v>데이터2</c:v>
                </c:pt>
                <c:pt idx="2">
                  <c:v>데이터3</c:v>
                </c:pt>
                <c:pt idx="3">
                  <c:v>데이터4</c:v>
                </c:pt>
                <c:pt idx="4">
                  <c:v>데이터5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20</c:v>
                </c:pt>
                <c:pt idx="2">
                  <c:v>8</c:v>
                </c:pt>
                <c:pt idx="3">
                  <c:v>7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8CD076"/>
              </a:solidFill>
              <a:ln w="1905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8BA-4997-8C07-1204CFE4CD72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54B034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8BA-4997-8C07-1204CFE4CD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501796336"/>
        <c:axId val="501801776"/>
      </c:barChart>
      <c:catAx>
        <c:axId val="50179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1801776"/>
        <c:crosses val="autoZero"/>
        <c:auto val="1"/>
        <c:lblAlgn val="ctr"/>
        <c:lblOffset val="100"/>
        <c:noMultiLvlLbl val="0"/>
      </c:catAx>
      <c:valAx>
        <c:axId val="5018017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0179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55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1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4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5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1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6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2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22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5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7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3595308" y="1209675"/>
            <a:ext cx="7552067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0" b="1" i="1" kern="0" dirty="0">
                <a:solidFill>
                  <a:prstClr val="white">
                    <a:lumMod val="95000"/>
                  </a:prstClr>
                </a:solidFill>
              </a:rPr>
              <a:t>21cho</a:t>
            </a:r>
            <a:endParaRPr lang="ko-KR" altLang="en-US" sz="200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왼쪽 대괄호 5">
            <a:extLst>
              <a:ext uri="{FF2B5EF4-FFF2-40B4-BE49-F238E27FC236}">
                <a16:creationId xmlns="" xmlns:a16="http://schemas.microsoft.com/office/drawing/2014/main" id="{D4E32936-522F-42BC-8EEF-25B762F8BE6E}"/>
              </a:ext>
            </a:extLst>
          </p:cNvPr>
          <p:cNvSpPr/>
          <p:nvPr/>
        </p:nvSpPr>
        <p:spPr>
          <a:xfrm>
            <a:off x="1353868" y="2887446"/>
            <a:ext cx="274320" cy="922137"/>
          </a:xfrm>
          <a:prstGeom prst="leftBracket">
            <a:avLst>
              <a:gd name="adj" fmla="val 0"/>
            </a:avLst>
          </a:prstGeom>
          <a:ln w="9525">
            <a:solidFill>
              <a:srgbClr val="54B0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866313" y="2450885"/>
            <a:ext cx="4988512" cy="145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lnSpc>
                <a:spcPct val="150000"/>
              </a:lnSpc>
              <a:defRPr/>
            </a:pPr>
            <a:r>
              <a:rPr lang="en-US" altLang="ja-JP" sz="4800" b="1" i="1" kern="0" dirty="0">
                <a:solidFill>
                  <a:srgbClr val="8CD076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lnSpc>
                <a:spcPct val="150000"/>
              </a:lnSpc>
              <a:defRPr/>
            </a:pPr>
            <a:r>
              <a:rPr lang="en-US" altLang="ja-JP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10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9471852" y="1919859"/>
            <a:ext cx="16674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i="1" kern="0" dirty="0">
                <a:solidFill>
                  <a:prstClr val="white">
                    <a:lumMod val="95000"/>
                  </a:prstClr>
                </a:solidFill>
              </a:rPr>
              <a:t>HYUN SEOK</a:t>
            </a:r>
            <a:endParaRPr lang="ko-KR" altLang="en-US" sz="20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743892" y="1910715"/>
            <a:ext cx="10791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i="1" kern="0" dirty="0">
                <a:solidFill>
                  <a:prstClr val="white">
                    <a:lumMod val="95000"/>
                  </a:prstClr>
                </a:solidFill>
              </a:rPr>
              <a:t>245678</a:t>
            </a:r>
            <a:endParaRPr lang="ko-KR" altLang="en-US" sz="2000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6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1442DC2B-15E2-49CF-B788-6C12A7B34FE5}"/>
              </a:ext>
            </a:extLst>
          </p:cNvPr>
          <p:cNvSpPr/>
          <p:nvPr/>
        </p:nvSpPr>
        <p:spPr>
          <a:xfrm>
            <a:off x="449943" y="474453"/>
            <a:ext cx="11408228" cy="6081622"/>
          </a:xfrm>
          <a:prstGeom prst="rect">
            <a:avLst/>
          </a:prstGeom>
          <a:noFill/>
          <a:ln w="952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xmlns="" id="{DAFC93A3-B31F-49EE-A929-EE0EBFA81E37}"/>
              </a:ext>
            </a:extLst>
          </p:cNvPr>
          <p:cNvGrpSpPr/>
          <p:nvPr/>
        </p:nvGrpSpPr>
        <p:grpSpPr>
          <a:xfrm>
            <a:off x="1987973" y="2379361"/>
            <a:ext cx="2846547" cy="1446846"/>
            <a:chOff x="1835573" y="2833386"/>
            <a:chExt cx="2846547" cy="1446846"/>
          </a:xfrm>
        </p:grpSpPr>
        <p:sp>
          <p:nvSpPr>
            <p:cNvPr id="30" name="타원 29">
              <a:extLst>
                <a:ext uri="{FF2B5EF4-FFF2-40B4-BE49-F238E27FC236}">
                  <a16:creationId xmlns:a16="http://schemas.microsoft.com/office/drawing/2014/main" xmlns="" id="{30B3018B-17A8-4B65-AE79-267DA2480B05}"/>
                </a:ext>
              </a:extLst>
            </p:cNvPr>
            <p:cNvSpPr/>
            <p:nvPr/>
          </p:nvSpPr>
          <p:spPr>
            <a:xfrm>
              <a:off x="1835573" y="4039850"/>
              <a:ext cx="240382" cy="240382"/>
            </a:xfrm>
            <a:prstGeom prst="ellipse">
              <a:avLst/>
            </a:prstGeom>
            <a:solidFill>
              <a:srgbClr val="54B034">
                <a:alpha val="62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오른쪽 대괄호 30">
              <a:extLst>
                <a:ext uri="{FF2B5EF4-FFF2-40B4-BE49-F238E27FC236}">
                  <a16:creationId xmlns:a16="http://schemas.microsoft.com/office/drawing/2014/main" xmlns="" id="{5404D204-2859-4061-AF9C-FE25CC0BBEA5}"/>
                </a:ext>
              </a:extLst>
            </p:cNvPr>
            <p:cNvSpPr/>
            <p:nvPr/>
          </p:nvSpPr>
          <p:spPr>
            <a:xfrm rot="16200000">
              <a:off x="2655614" y="2133535"/>
              <a:ext cx="1326655" cy="2726357"/>
            </a:xfrm>
            <a:prstGeom prst="rightBracket">
              <a:avLst>
                <a:gd name="adj" fmla="val 102753"/>
              </a:avLst>
            </a:prstGeom>
            <a:ln w="19050">
              <a:solidFill>
                <a:srgbClr val="54B034"/>
              </a:solidFill>
              <a:headEnd type="oval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2" name="직사각형 31">
            <a:extLst>
              <a:ext uri="{FF2B5EF4-FFF2-40B4-BE49-F238E27FC236}">
                <a16:creationId xmlns:a16="http://schemas.microsoft.com/office/drawing/2014/main" xmlns="" id="{DC346836-99BF-4564-B845-70E4C2FE445E}"/>
              </a:ext>
            </a:extLst>
          </p:cNvPr>
          <p:cNvSpPr/>
          <p:nvPr/>
        </p:nvSpPr>
        <p:spPr>
          <a:xfrm>
            <a:off x="2471888" y="3207204"/>
            <a:ext cx="1998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ea typeface="ＭＳ Ｐゴシック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3" name="Freeform 9">
            <a:extLst>
              <a:ext uri="{FF2B5EF4-FFF2-40B4-BE49-F238E27FC236}">
                <a16:creationId xmlns:a16="http://schemas.microsoft.com/office/drawing/2014/main" xmlns="" id="{8B44B3DA-C93D-4E95-B877-6CED67E54A1B}"/>
              </a:ext>
            </a:extLst>
          </p:cNvPr>
          <p:cNvSpPr>
            <a:spLocks/>
          </p:cNvSpPr>
          <p:nvPr/>
        </p:nvSpPr>
        <p:spPr bwMode="auto">
          <a:xfrm>
            <a:off x="8820145" y="2831765"/>
            <a:ext cx="236452" cy="312042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4" name="자유형 23">
            <a:extLst>
              <a:ext uri="{FF2B5EF4-FFF2-40B4-BE49-F238E27FC236}">
                <a16:creationId xmlns:a16="http://schemas.microsoft.com/office/drawing/2014/main" xmlns="" id="{C2759E9D-20A5-47FD-A3CA-63BB622B4B06}"/>
              </a:ext>
            </a:extLst>
          </p:cNvPr>
          <p:cNvSpPr>
            <a:spLocks/>
          </p:cNvSpPr>
          <p:nvPr/>
        </p:nvSpPr>
        <p:spPr bwMode="auto">
          <a:xfrm>
            <a:off x="6084637" y="4962904"/>
            <a:ext cx="284918" cy="249359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xmlns="" id="{0A2E32E1-2D2F-4842-8116-04A56331A945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3327393" y="2831765"/>
            <a:ext cx="287896" cy="255248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xmlns="" id="{1FAE82D7-E650-4068-B2E3-6DC2F9639DB9}"/>
              </a:ext>
            </a:extLst>
          </p:cNvPr>
          <p:cNvGrpSpPr/>
          <p:nvPr/>
        </p:nvGrpSpPr>
        <p:grpSpPr>
          <a:xfrm flipV="1">
            <a:off x="4743728" y="4023690"/>
            <a:ext cx="2846547" cy="1446846"/>
            <a:chOff x="2031517" y="2753557"/>
            <a:chExt cx="2846547" cy="1446846"/>
          </a:xfrm>
        </p:grpSpPr>
        <p:sp>
          <p:nvSpPr>
            <p:cNvPr id="37" name="타원 36">
              <a:extLst>
                <a:ext uri="{FF2B5EF4-FFF2-40B4-BE49-F238E27FC236}">
                  <a16:creationId xmlns:a16="http://schemas.microsoft.com/office/drawing/2014/main" xmlns="" id="{6C3CFB55-9651-4C1F-8EF3-619B8BFB7729}"/>
                </a:ext>
              </a:extLst>
            </p:cNvPr>
            <p:cNvSpPr/>
            <p:nvPr/>
          </p:nvSpPr>
          <p:spPr>
            <a:xfrm>
              <a:off x="2031517" y="3960021"/>
              <a:ext cx="240382" cy="240382"/>
            </a:xfrm>
            <a:prstGeom prst="ellipse">
              <a:avLst/>
            </a:prstGeom>
            <a:solidFill>
              <a:srgbClr val="54B034">
                <a:alpha val="62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오른쪽 대괄호 37">
              <a:extLst>
                <a:ext uri="{FF2B5EF4-FFF2-40B4-BE49-F238E27FC236}">
                  <a16:creationId xmlns:a16="http://schemas.microsoft.com/office/drawing/2014/main" xmlns="" id="{34DD7A02-C13E-43DD-9B5A-478D1DF4F0BB}"/>
                </a:ext>
              </a:extLst>
            </p:cNvPr>
            <p:cNvSpPr/>
            <p:nvPr/>
          </p:nvSpPr>
          <p:spPr>
            <a:xfrm rot="16200000">
              <a:off x="2851558" y="2053706"/>
              <a:ext cx="1326655" cy="2726357"/>
            </a:xfrm>
            <a:prstGeom prst="rightBracket">
              <a:avLst>
                <a:gd name="adj" fmla="val 102753"/>
              </a:avLst>
            </a:prstGeom>
            <a:ln w="19050">
              <a:solidFill>
                <a:srgbClr val="54B034"/>
              </a:solidFill>
              <a:headEnd type="oval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9" name="직사각형 38">
            <a:extLst>
              <a:ext uri="{FF2B5EF4-FFF2-40B4-BE49-F238E27FC236}">
                <a16:creationId xmlns:a16="http://schemas.microsoft.com/office/drawing/2014/main" xmlns="" id="{EF105DD5-422C-4F97-A5BD-463619A7E616}"/>
              </a:ext>
            </a:extLst>
          </p:cNvPr>
          <p:cNvSpPr/>
          <p:nvPr/>
        </p:nvSpPr>
        <p:spPr>
          <a:xfrm>
            <a:off x="5205403" y="3207203"/>
            <a:ext cx="1998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xmlns="" id="{E703A9B2-9A47-4FA8-ABC5-1BB97A14B695}"/>
              </a:ext>
            </a:extLst>
          </p:cNvPr>
          <p:cNvGrpSpPr/>
          <p:nvPr/>
        </p:nvGrpSpPr>
        <p:grpSpPr>
          <a:xfrm>
            <a:off x="7455003" y="2379361"/>
            <a:ext cx="2846547" cy="1446846"/>
            <a:chOff x="7361229" y="2765671"/>
            <a:chExt cx="2846547" cy="1446846"/>
          </a:xfrm>
        </p:grpSpPr>
        <p:sp>
          <p:nvSpPr>
            <p:cNvPr id="41" name="타원 40">
              <a:extLst>
                <a:ext uri="{FF2B5EF4-FFF2-40B4-BE49-F238E27FC236}">
                  <a16:creationId xmlns:a16="http://schemas.microsoft.com/office/drawing/2014/main" xmlns="" id="{1C296E9A-FFDC-4E03-859A-B09AB6DEB050}"/>
                </a:ext>
              </a:extLst>
            </p:cNvPr>
            <p:cNvSpPr/>
            <p:nvPr/>
          </p:nvSpPr>
          <p:spPr>
            <a:xfrm>
              <a:off x="7361229" y="3972135"/>
              <a:ext cx="240382" cy="240382"/>
            </a:xfrm>
            <a:prstGeom prst="ellipse">
              <a:avLst/>
            </a:prstGeom>
            <a:solidFill>
              <a:schemeClr val="bg1">
                <a:lumMod val="85000"/>
                <a:alpha val="62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오른쪽 대괄호 41">
              <a:extLst>
                <a:ext uri="{FF2B5EF4-FFF2-40B4-BE49-F238E27FC236}">
                  <a16:creationId xmlns:a16="http://schemas.microsoft.com/office/drawing/2014/main" xmlns="" id="{5A00B23E-3933-4339-BD46-3D51916AA3D5}"/>
                </a:ext>
              </a:extLst>
            </p:cNvPr>
            <p:cNvSpPr/>
            <p:nvPr/>
          </p:nvSpPr>
          <p:spPr>
            <a:xfrm rot="16200000">
              <a:off x="8181270" y="2065820"/>
              <a:ext cx="1326655" cy="2726357"/>
            </a:xfrm>
            <a:prstGeom prst="rightBracket">
              <a:avLst>
                <a:gd name="adj" fmla="val 102753"/>
              </a:avLst>
            </a:prstGeom>
            <a:ln w="19050">
              <a:solidFill>
                <a:schemeClr val="bg1">
                  <a:lumMod val="85000"/>
                </a:schemeClr>
              </a:solidFill>
              <a:headEnd type="oval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3" name="직사각형 42">
            <a:extLst>
              <a:ext uri="{FF2B5EF4-FFF2-40B4-BE49-F238E27FC236}">
                <a16:creationId xmlns:a16="http://schemas.microsoft.com/office/drawing/2014/main" xmlns="" id="{4D0C9F74-7E7C-4229-87F2-7C3AA54C975B}"/>
              </a:ext>
            </a:extLst>
          </p:cNvPr>
          <p:cNvSpPr/>
          <p:nvPr/>
        </p:nvSpPr>
        <p:spPr>
          <a:xfrm>
            <a:off x="7938918" y="3207202"/>
            <a:ext cx="1998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7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7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8311610" y="979143"/>
            <a:ext cx="3233243" cy="567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  <p:sp>
        <p:nvSpPr>
          <p:cNvPr id="45" name="사각형: 둥근 모서리 5">
            <a:extLst>
              <a:ext uri="{FF2B5EF4-FFF2-40B4-BE49-F238E27FC236}">
                <a16:creationId xmlns:a16="http://schemas.microsoft.com/office/drawing/2014/main" xmlns="" id="{0D8E9706-5D2C-49EE-AF67-D3527E3BC152}"/>
              </a:ext>
            </a:extLst>
          </p:cNvPr>
          <p:cNvSpPr/>
          <p:nvPr/>
        </p:nvSpPr>
        <p:spPr>
          <a:xfrm>
            <a:off x="8311610" y="1699498"/>
            <a:ext cx="1253521" cy="387605"/>
          </a:xfrm>
          <a:prstGeom prst="roundRect">
            <a:avLst>
              <a:gd name="adj" fmla="val 50000"/>
            </a:avLst>
          </a:prstGeom>
          <a:solidFill>
            <a:srgbClr val="8CD07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</a:p>
        </p:txBody>
      </p:sp>
      <p:graphicFrame>
        <p:nvGraphicFramePr>
          <p:cNvPr id="24" name="표 11">
            <a:extLst>
              <a:ext uri="{FF2B5EF4-FFF2-40B4-BE49-F238E27FC236}">
                <a16:creationId xmlns="" xmlns:a16="http://schemas.microsoft.com/office/drawing/2014/main" id="{A5F43FD2-A010-4A3D-A5EB-354B7A6178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28468" y="308177"/>
          <a:ext cx="3930194" cy="3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07">
                  <a:extLst>
                    <a:ext uri="{9D8B030D-6E8A-4147-A177-3AD203B41FA5}">
                      <a16:colId xmlns="" xmlns:a16="http://schemas.microsoft.com/office/drawing/2014/main" val="1604971085"/>
                    </a:ext>
                  </a:extLst>
                </a:gridCol>
                <a:gridCol w="3565525"/>
                <a:gridCol w="178662"/>
              </a:tblGrid>
              <a:tr h="345055"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76073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351799" y="70520"/>
            <a:ext cx="3855131" cy="69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3276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1442DC2B-15E2-49CF-B788-6C12A7B34FE5}"/>
              </a:ext>
            </a:extLst>
          </p:cNvPr>
          <p:cNvSpPr/>
          <p:nvPr/>
        </p:nvSpPr>
        <p:spPr>
          <a:xfrm>
            <a:off x="449943" y="474453"/>
            <a:ext cx="11408228" cy="6081622"/>
          </a:xfrm>
          <a:prstGeom prst="rect">
            <a:avLst/>
          </a:prstGeom>
          <a:noFill/>
          <a:ln w="952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1515243" y="1611055"/>
            <a:ext cx="2423886" cy="242388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515243" y="4255108"/>
            <a:ext cx="22839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5" name="타원 24"/>
          <p:cNvSpPr/>
          <p:nvPr/>
        </p:nvSpPr>
        <p:spPr>
          <a:xfrm>
            <a:off x="2284499" y="2380312"/>
            <a:ext cx="885371" cy="885371"/>
          </a:xfrm>
          <a:prstGeom prst="ellipse">
            <a:avLst/>
          </a:prstGeom>
          <a:solidFill>
            <a:srgbClr val="8CD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6" name="Group 28"/>
          <p:cNvGrpSpPr>
            <a:grpSpLocks noChangeAspect="1"/>
          </p:cNvGrpSpPr>
          <p:nvPr/>
        </p:nvGrpSpPr>
        <p:grpSpPr bwMode="auto">
          <a:xfrm>
            <a:off x="2574230" y="2689132"/>
            <a:ext cx="305908" cy="267729"/>
            <a:chOff x="496" y="4251"/>
            <a:chExt cx="641" cy="561"/>
          </a:xfrm>
          <a:solidFill>
            <a:schemeClr val="bg1"/>
          </a:solidFill>
        </p:grpSpPr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709" y="4720"/>
              <a:ext cx="88" cy="92"/>
            </a:xfrm>
            <a:custGeom>
              <a:avLst/>
              <a:gdLst>
                <a:gd name="T0" fmla="*/ 0 w 526"/>
                <a:gd name="T1" fmla="*/ 0 h 553"/>
                <a:gd name="T2" fmla="*/ 526 w 526"/>
                <a:gd name="T3" fmla="*/ 250 h 553"/>
                <a:gd name="T4" fmla="*/ 97 w 526"/>
                <a:gd name="T5" fmla="*/ 542 h 553"/>
                <a:gd name="T6" fmla="*/ 81 w 526"/>
                <a:gd name="T7" fmla="*/ 549 h 553"/>
                <a:gd name="T8" fmla="*/ 65 w 526"/>
                <a:gd name="T9" fmla="*/ 553 h 553"/>
                <a:gd name="T10" fmla="*/ 49 w 526"/>
                <a:gd name="T11" fmla="*/ 552 h 553"/>
                <a:gd name="T12" fmla="*/ 34 w 526"/>
                <a:gd name="T13" fmla="*/ 546 h 553"/>
                <a:gd name="T14" fmla="*/ 20 w 526"/>
                <a:gd name="T15" fmla="*/ 535 h 553"/>
                <a:gd name="T16" fmla="*/ 9 w 526"/>
                <a:gd name="T17" fmla="*/ 522 h 553"/>
                <a:gd name="T18" fmla="*/ 2 w 526"/>
                <a:gd name="T19" fmla="*/ 507 h 553"/>
                <a:gd name="T20" fmla="*/ 0 w 526"/>
                <a:gd name="T21" fmla="*/ 490 h 553"/>
                <a:gd name="T22" fmla="*/ 0 w 526"/>
                <a:gd name="T2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6" h="553">
                  <a:moveTo>
                    <a:pt x="0" y="0"/>
                  </a:moveTo>
                  <a:lnTo>
                    <a:pt x="526" y="250"/>
                  </a:lnTo>
                  <a:lnTo>
                    <a:pt x="97" y="542"/>
                  </a:lnTo>
                  <a:lnTo>
                    <a:pt x="81" y="549"/>
                  </a:lnTo>
                  <a:lnTo>
                    <a:pt x="65" y="553"/>
                  </a:lnTo>
                  <a:lnTo>
                    <a:pt x="49" y="552"/>
                  </a:lnTo>
                  <a:lnTo>
                    <a:pt x="34" y="546"/>
                  </a:lnTo>
                  <a:lnTo>
                    <a:pt x="20" y="535"/>
                  </a:lnTo>
                  <a:lnTo>
                    <a:pt x="9" y="522"/>
                  </a:lnTo>
                  <a:lnTo>
                    <a:pt x="2" y="507"/>
                  </a:lnTo>
                  <a:lnTo>
                    <a:pt x="0" y="49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496" y="4251"/>
              <a:ext cx="641" cy="530"/>
            </a:xfrm>
            <a:custGeom>
              <a:avLst/>
              <a:gdLst>
                <a:gd name="T0" fmla="*/ 3785 w 3847"/>
                <a:gd name="T1" fmla="*/ 0 h 3180"/>
                <a:gd name="T2" fmla="*/ 3800 w 3847"/>
                <a:gd name="T3" fmla="*/ 2 h 3180"/>
                <a:gd name="T4" fmla="*/ 3814 w 3847"/>
                <a:gd name="T5" fmla="*/ 7 h 3180"/>
                <a:gd name="T6" fmla="*/ 3827 w 3847"/>
                <a:gd name="T7" fmla="*/ 16 h 3180"/>
                <a:gd name="T8" fmla="*/ 3839 w 3847"/>
                <a:gd name="T9" fmla="*/ 31 h 3180"/>
                <a:gd name="T10" fmla="*/ 3846 w 3847"/>
                <a:gd name="T11" fmla="*/ 49 h 3180"/>
                <a:gd name="T12" fmla="*/ 3847 w 3847"/>
                <a:gd name="T13" fmla="*/ 66 h 3180"/>
                <a:gd name="T14" fmla="*/ 3842 w 3847"/>
                <a:gd name="T15" fmla="*/ 85 h 3180"/>
                <a:gd name="T16" fmla="*/ 2642 w 3847"/>
                <a:gd name="T17" fmla="*/ 3110 h 3180"/>
                <a:gd name="T18" fmla="*/ 2631 w 3847"/>
                <a:gd name="T19" fmla="*/ 3130 h 3180"/>
                <a:gd name="T20" fmla="*/ 2617 w 3847"/>
                <a:gd name="T21" fmla="*/ 3147 h 3180"/>
                <a:gd name="T22" fmla="*/ 2600 w 3847"/>
                <a:gd name="T23" fmla="*/ 3161 h 3180"/>
                <a:gd name="T24" fmla="*/ 2579 w 3847"/>
                <a:gd name="T25" fmla="*/ 3172 h 3180"/>
                <a:gd name="T26" fmla="*/ 2559 w 3847"/>
                <a:gd name="T27" fmla="*/ 3178 h 3180"/>
                <a:gd name="T28" fmla="*/ 2539 w 3847"/>
                <a:gd name="T29" fmla="*/ 3180 h 3180"/>
                <a:gd name="T30" fmla="*/ 2514 w 3847"/>
                <a:gd name="T31" fmla="*/ 3177 h 3180"/>
                <a:gd name="T32" fmla="*/ 2491 w 3847"/>
                <a:gd name="T33" fmla="*/ 3168 h 3180"/>
                <a:gd name="T34" fmla="*/ 1278 w 3847"/>
                <a:gd name="T35" fmla="*/ 2591 h 3180"/>
                <a:gd name="T36" fmla="*/ 2984 w 3847"/>
                <a:gd name="T37" fmla="*/ 878 h 3180"/>
                <a:gd name="T38" fmla="*/ 1036 w 3847"/>
                <a:gd name="T39" fmla="*/ 2477 h 3180"/>
                <a:gd name="T40" fmla="*/ 63 w 3847"/>
                <a:gd name="T41" fmla="*/ 2014 h 3180"/>
                <a:gd name="T42" fmla="*/ 42 w 3847"/>
                <a:gd name="T43" fmla="*/ 2000 h 3180"/>
                <a:gd name="T44" fmla="*/ 24 w 3847"/>
                <a:gd name="T45" fmla="*/ 1983 h 3180"/>
                <a:gd name="T46" fmla="*/ 11 w 3847"/>
                <a:gd name="T47" fmla="*/ 1963 h 3180"/>
                <a:gd name="T48" fmla="*/ 3 w 3847"/>
                <a:gd name="T49" fmla="*/ 1940 h 3180"/>
                <a:gd name="T50" fmla="*/ 0 w 3847"/>
                <a:gd name="T51" fmla="*/ 1915 h 3180"/>
                <a:gd name="T52" fmla="*/ 2 w 3847"/>
                <a:gd name="T53" fmla="*/ 1891 h 3180"/>
                <a:gd name="T54" fmla="*/ 10 w 3847"/>
                <a:gd name="T55" fmla="*/ 1867 h 3180"/>
                <a:gd name="T56" fmla="*/ 23 w 3847"/>
                <a:gd name="T57" fmla="*/ 1846 h 3180"/>
                <a:gd name="T58" fmla="*/ 41 w 3847"/>
                <a:gd name="T59" fmla="*/ 1829 h 3180"/>
                <a:gd name="T60" fmla="*/ 62 w 3847"/>
                <a:gd name="T61" fmla="*/ 1816 h 3180"/>
                <a:gd name="T62" fmla="*/ 3757 w 3847"/>
                <a:gd name="T63" fmla="*/ 5 h 3180"/>
                <a:gd name="T64" fmla="*/ 3771 w 3847"/>
                <a:gd name="T65" fmla="*/ 1 h 3180"/>
                <a:gd name="T66" fmla="*/ 3785 w 3847"/>
                <a:gd name="T67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47" h="3180">
                  <a:moveTo>
                    <a:pt x="3785" y="0"/>
                  </a:moveTo>
                  <a:lnTo>
                    <a:pt x="3800" y="2"/>
                  </a:lnTo>
                  <a:lnTo>
                    <a:pt x="3814" y="7"/>
                  </a:lnTo>
                  <a:lnTo>
                    <a:pt x="3827" y="16"/>
                  </a:lnTo>
                  <a:lnTo>
                    <a:pt x="3839" y="31"/>
                  </a:lnTo>
                  <a:lnTo>
                    <a:pt x="3846" y="49"/>
                  </a:lnTo>
                  <a:lnTo>
                    <a:pt x="3847" y="66"/>
                  </a:lnTo>
                  <a:lnTo>
                    <a:pt x="3842" y="85"/>
                  </a:lnTo>
                  <a:lnTo>
                    <a:pt x="2642" y="3110"/>
                  </a:lnTo>
                  <a:lnTo>
                    <a:pt x="2631" y="3130"/>
                  </a:lnTo>
                  <a:lnTo>
                    <a:pt x="2617" y="3147"/>
                  </a:lnTo>
                  <a:lnTo>
                    <a:pt x="2600" y="3161"/>
                  </a:lnTo>
                  <a:lnTo>
                    <a:pt x="2579" y="3172"/>
                  </a:lnTo>
                  <a:lnTo>
                    <a:pt x="2559" y="3178"/>
                  </a:lnTo>
                  <a:lnTo>
                    <a:pt x="2539" y="3180"/>
                  </a:lnTo>
                  <a:lnTo>
                    <a:pt x="2514" y="3177"/>
                  </a:lnTo>
                  <a:lnTo>
                    <a:pt x="2491" y="3168"/>
                  </a:lnTo>
                  <a:lnTo>
                    <a:pt x="1278" y="2591"/>
                  </a:lnTo>
                  <a:lnTo>
                    <a:pt x="2984" y="878"/>
                  </a:lnTo>
                  <a:lnTo>
                    <a:pt x="1036" y="2477"/>
                  </a:lnTo>
                  <a:lnTo>
                    <a:pt x="63" y="2014"/>
                  </a:lnTo>
                  <a:lnTo>
                    <a:pt x="42" y="2000"/>
                  </a:lnTo>
                  <a:lnTo>
                    <a:pt x="24" y="1983"/>
                  </a:lnTo>
                  <a:lnTo>
                    <a:pt x="11" y="1963"/>
                  </a:lnTo>
                  <a:lnTo>
                    <a:pt x="3" y="1940"/>
                  </a:lnTo>
                  <a:lnTo>
                    <a:pt x="0" y="1915"/>
                  </a:lnTo>
                  <a:lnTo>
                    <a:pt x="2" y="1891"/>
                  </a:lnTo>
                  <a:lnTo>
                    <a:pt x="10" y="1867"/>
                  </a:lnTo>
                  <a:lnTo>
                    <a:pt x="23" y="1846"/>
                  </a:lnTo>
                  <a:lnTo>
                    <a:pt x="41" y="1829"/>
                  </a:lnTo>
                  <a:lnTo>
                    <a:pt x="62" y="1816"/>
                  </a:lnTo>
                  <a:lnTo>
                    <a:pt x="3757" y="5"/>
                  </a:lnTo>
                  <a:lnTo>
                    <a:pt x="3771" y="1"/>
                  </a:lnTo>
                  <a:lnTo>
                    <a:pt x="37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4" name="타원 43"/>
          <p:cNvSpPr/>
          <p:nvPr/>
        </p:nvSpPr>
        <p:spPr>
          <a:xfrm>
            <a:off x="5070703" y="1646341"/>
            <a:ext cx="2423886" cy="242388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" name="타원 45"/>
          <p:cNvSpPr/>
          <p:nvPr/>
        </p:nvSpPr>
        <p:spPr>
          <a:xfrm>
            <a:off x="5839959" y="2415598"/>
            <a:ext cx="885371" cy="885371"/>
          </a:xfrm>
          <a:prstGeom prst="ellipse">
            <a:avLst/>
          </a:prstGeom>
          <a:solidFill>
            <a:srgbClr val="8CD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8637402" y="1646341"/>
            <a:ext cx="2423886" cy="242388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9406658" y="2415598"/>
            <a:ext cx="885371" cy="885371"/>
          </a:xfrm>
          <a:prstGeom prst="ellipse">
            <a:avLst/>
          </a:prstGeom>
          <a:solidFill>
            <a:srgbClr val="8CD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0" name="Group 14"/>
          <p:cNvGrpSpPr>
            <a:grpSpLocks noChangeAspect="1"/>
          </p:cNvGrpSpPr>
          <p:nvPr/>
        </p:nvGrpSpPr>
        <p:grpSpPr bwMode="auto">
          <a:xfrm>
            <a:off x="9707867" y="2738277"/>
            <a:ext cx="282952" cy="240012"/>
            <a:chOff x="3669" y="3943"/>
            <a:chExt cx="626" cy="531"/>
          </a:xfrm>
          <a:solidFill>
            <a:schemeClr val="bg1"/>
          </a:solidFill>
        </p:grpSpPr>
        <p:sp>
          <p:nvSpPr>
            <p:cNvPr id="51" name="Freeform 16"/>
            <p:cNvSpPr>
              <a:spLocks noEditPoints="1"/>
            </p:cNvSpPr>
            <p:nvPr/>
          </p:nvSpPr>
          <p:spPr bwMode="auto">
            <a:xfrm>
              <a:off x="3669" y="3943"/>
              <a:ext cx="626" cy="531"/>
            </a:xfrm>
            <a:custGeom>
              <a:avLst/>
              <a:gdLst>
                <a:gd name="T0" fmla="*/ 1532 w 3756"/>
                <a:gd name="T1" fmla="*/ 2536 h 3186"/>
                <a:gd name="T2" fmla="*/ 1516 w 3756"/>
                <a:gd name="T3" fmla="*/ 2550 h 3186"/>
                <a:gd name="T4" fmla="*/ 1450 w 3756"/>
                <a:gd name="T5" fmla="*/ 2904 h 3186"/>
                <a:gd name="T6" fmla="*/ 1457 w 3756"/>
                <a:gd name="T7" fmla="*/ 2929 h 3186"/>
                <a:gd name="T8" fmla="*/ 1481 w 3756"/>
                <a:gd name="T9" fmla="*/ 2941 h 3186"/>
                <a:gd name="T10" fmla="*/ 2288 w 3756"/>
                <a:gd name="T11" fmla="*/ 2937 h 3186"/>
                <a:gd name="T12" fmla="*/ 2304 w 3756"/>
                <a:gd name="T13" fmla="*/ 2921 h 3186"/>
                <a:gd name="T14" fmla="*/ 2306 w 3756"/>
                <a:gd name="T15" fmla="*/ 2905 h 3186"/>
                <a:gd name="T16" fmla="*/ 2243 w 3756"/>
                <a:gd name="T17" fmla="*/ 2560 h 3186"/>
                <a:gd name="T18" fmla="*/ 2233 w 3756"/>
                <a:gd name="T19" fmla="*/ 2542 h 3186"/>
                <a:gd name="T20" fmla="*/ 2214 w 3756"/>
                <a:gd name="T21" fmla="*/ 2534 h 3186"/>
                <a:gd name="T22" fmla="*/ 585 w 3756"/>
                <a:gd name="T23" fmla="*/ 305 h 3186"/>
                <a:gd name="T24" fmla="*/ 560 w 3756"/>
                <a:gd name="T25" fmla="*/ 314 h 3186"/>
                <a:gd name="T26" fmla="*/ 544 w 3756"/>
                <a:gd name="T27" fmla="*/ 336 h 3186"/>
                <a:gd name="T28" fmla="*/ 542 w 3756"/>
                <a:gd name="T29" fmla="*/ 1890 h 3186"/>
                <a:gd name="T30" fmla="*/ 553 w 3756"/>
                <a:gd name="T31" fmla="*/ 1921 h 3186"/>
                <a:gd name="T32" fmla="*/ 3188 w 3756"/>
                <a:gd name="T33" fmla="*/ 1930 h 3186"/>
                <a:gd name="T34" fmla="*/ 3211 w 3756"/>
                <a:gd name="T35" fmla="*/ 1906 h 3186"/>
                <a:gd name="T36" fmla="*/ 3214 w 3756"/>
                <a:gd name="T37" fmla="*/ 350 h 3186"/>
                <a:gd name="T38" fmla="*/ 3206 w 3756"/>
                <a:gd name="T39" fmla="*/ 324 h 3186"/>
                <a:gd name="T40" fmla="*/ 3185 w 3756"/>
                <a:gd name="T41" fmla="*/ 308 h 3186"/>
                <a:gd name="T42" fmla="*/ 585 w 3756"/>
                <a:gd name="T43" fmla="*/ 305 h 3186"/>
                <a:gd name="T44" fmla="*/ 3170 w 3756"/>
                <a:gd name="T45" fmla="*/ 0 h 3186"/>
                <a:gd name="T46" fmla="*/ 3263 w 3756"/>
                <a:gd name="T47" fmla="*/ 13 h 3186"/>
                <a:gd name="T48" fmla="*/ 3346 w 3756"/>
                <a:gd name="T49" fmla="*/ 48 h 3186"/>
                <a:gd name="T50" fmla="*/ 3418 w 3756"/>
                <a:gd name="T51" fmla="*/ 103 h 3186"/>
                <a:gd name="T52" fmla="*/ 3473 w 3756"/>
                <a:gd name="T53" fmla="*/ 173 h 3186"/>
                <a:gd name="T54" fmla="*/ 3508 w 3756"/>
                <a:gd name="T55" fmla="*/ 256 h 3186"/>
                <a:gd name="T56" fmla="*/ 3520 w 3756"/>
                <a:gd name="T57" fmla="*/ 350 h 3186"/>
                <a:gd name="T58" fmla="*/ 3518 w 3756"/>
                <a:gd name="T59" fmla="*/ 1931 h 3186"/>
                <a:gd name="T60" fmla="*/ 3500 w 3756"/>
                <a:gd name="T61" fmla="*/ 2009 h 3186"/>
                <a:gd name="T62" fmla="*/ 3516 w 3756"/>
                <a:gd name="T63" fmla="*/ 2049 h 3186"/>
                <a:gd name="T64" fmla="*/ 3754 w 3756"/>
                <a:gd name="T65" fmla="*/ 3006 h 3186"/>
                <a:gd name="T66" fmla="*/ 3753 w 3756"/>
                <a:gd name="T67" fmla="*/ 3060 h 3186"/>
                <a:gd name="T68" fmla="*/ 3729 w 3756"/>
                <a:gd name="T69" fmla="*/ 3116 h 3186"/>
                <a:gd name="T70" fmla="*/ 3687 w 3756"/>
                <a:gd name="T71" fmla="*/ 3158 h 3186"/>
                <a:gd name="T72" fmla="*/ 3631 w 3756"/>
                <a:gd name="T73" fmla="*/ 3182 h 3186"/>
                <a:gd name="T74" fmla="*/ 157 w 3756"/>
                <a:gd name="T75" fmla="*/ 3186 h 3186"/>
                <a:gd name="T76" fmla="*/ 101 w 3756"/>
                <a:gd name="T77" fmla="*/ 3175 h 3186"/>
                <a:gd name="T78" fmla="*/ 52 w 3756"/>
                <a:gd name="T79" fmla="*/ 3146 h 3186"/>
                <a:gd name="T80" fmla="*/ 18 w 3756"/>
                <a:gd name="T81" fmla="*/ 3101 h 3186"/>
                <a:gd name="T82" fmla="*/ 1 w 3756"/>
                <a:gd name="T83" fmla="*/ 3047 h 3186"/>
                <a:gd name="T84" fmla="*/ 5 w 3756"/>
                <a:gd name="T85" fmla="*/ 2991 h 3186"/>
                <a:gd name="T86" fmla="*/ 247 w 3756"/>
                <a:gd name="T87" fmla="*/ 2028 h 3186"/>
                <a:gd name="T88" fmla="*/ 245 w 3756"/>
                <a:gd name="T89" fmla="*/ 1970 h 3186"/>
                <a:gd name="T90" fmla="*/ 236 w 3756"/>
                <a:gd name="T91" fmla="*/ 1890 h 3186"/>
                <a:gd name="T92" fmla="*/ 239 w 3756"/>
                <a:gd name="T93" fmla="*/ 302 h 3186"/>
                <a:gd name="T94" fmla="*/ 263 w 3756"/>
                <a:gd name="T95" fmla="*/ 214 h 3186"/>
                <a:gd name="T96" fmla="*/ 308 w 3756"/>
                <a:gd name="T97" fmla="*/ 136 h 3186"/>
                <a:gd name="T98" fmla="*/ 372 w 3756"/>
                <a:gd name="T99" fmla="*/ 73 h 3186"/>
                <a:gd name="T100" fmla="*/ 450 w 3756"/>
                <a:gd name="T101" fmla="*/ 27 h 3186"/>
                <a:gd name="T102" fmla="*/ 538 w 3756"/>
                <a:gd name="T103" fmla="*/ 3 h 3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756" h="3186">
                  <a:moveTo>
                    <a:pt x="1542" y="2534"/>
                  </a:moveTo>
                  <a:lnTo>
                    <a:pt x="1532" y="2536"/>
                  </a:lnTo>
                  <a:lnTo>
                    <a:pt x="1523" y="2542"/>
                  </a:lnTo>
                  <a:lnTo>
                    <a:pt x="1516" y="2550"/>
                  </a:lnTo>
                  <a:lnTo>
                    <a:pt x="1513" y="2560"/>
                  </a:lnTo>
                  <a:lnTo>
                    <a:pt x="1450" y="2904"/>
                  </a:lnTo>
                  <a:lnTo>
                    <a:pt x="1451" y="2917"/>
                  </a:lnTo>
                  <a:lnTo>
                    <a:pt x="1457" y="2929"/>
                  </a:lnTo>
                  <a:lnTo>
                    <a:pt x="1467" y="2937"/>
                  </a:lnTo>
                  <a:lnTo>
                    <a:pt x="1481" y="2941"/>
                  </a:lnTo>
                  <a:lnTo>
                    <a:pt x="2275" y="2941"/>
                  </a:lnTo>
                  <a:lnTo>
                    <a:pt x="2288" y="2937"/>
                  </a:lnTo>
                  <a:lnTo>
                    <a:pt x="2297" y="2932"/>
                  </a:lnTo>
                  <a:lnTo>
                    <a:pt x="2304" y="2921"/>
                  </a:lnTo>
                  <a:lnTo>
                    <a:pt x="2306" y="2909"/>
                  </a:lnTo>
                  <a:lnTo>
                    <a:pt x="2306" y="2905"/>
                  </a:lnTo>
                  <a:lnTo>
                    <a:pt x="2305" y="2901"/>
                  </a:lnTo>
                  <a:lnTo>
                    <a:pt x="2243" y="2560"/>
                  </a:lnTo>
                  <a:lnTo>
                    <a:pt x="2240" y="2550"/>
                  </a:lnTo>
                  <a:lnTo>
                    <a:pt x="2233" y="2542"/>
                  </a:lnTo>
                  <a:lnTo>
                    <a:pt x="2224" y="2536"/>
                  </a:lnTo>
                  <a:lnTo>
                    <a:pt x="2214" y="2534"/>
                  </a:lnTo>
                  <a:lnTo>
                    <a:pt x="1542" y="2534"/>
                  </a:lnTo>
                  <a:close/>
                  <a:moveTo>
                    <a:pt x="585" y="305"/>
                  </a:moveTo>
                  <a:lnTo>
                    <a:pt x="571" y="308"/>
                  </a:lnTo>
                  <a:lnTo>
                    <a:pt x="560" y="314"/>
                  </a:lnTo>
                  <a:lnTo>
                    <a:pt x="550" y="324"/>
                  </a:lnTo>
                  <a:lnTo>
                    <a:pt x="544" y="336"/>
                  </a:lnTo>
                  <a:lnTo>
                    <a:pt x="542" y="350"/>
                  </a:lnTo>
                  <a:lnTo>
                    <a:pt x="542" y="1890"/>
                  </a:lnTo>
                  <a:lnTo>
                    <a:pt x="544" y="1906"/>
                  </a:lnTo>
                  <a:lnTo>
                    <a:pt x="553" y="1921"/>
                  </a:lnTo>
                  <a:lnTo>
                    <a:pt x="567" y="1930"/>
                  </a:lnTo>
                  <a:lnTo>
                    <a:pt x="3188" y="1930"/>
                  </a:lnTo>
                  <a:lnTo>
                    <a:pt x="3202" y="1921"/>
                  </a:lnTo>
                  <a:lnTo>
                    <a:pt x="3211" y="1906"/>
                  </a:lnTo>
                  <a:lnTo>
                    <a:pt x="3214" y="1890"/>
                  </a:lnTo>
                  <a:lnTo>
                    <a:pt x="3214" y="350"/>
                  </a:lnTo>
                  <a:lnTo>
                    <a:pt x="3212" y="336"/>
                  </a:lnTo>
                  <a:lnTo>
                    <a:pt x="3206" y="324"/>
                  </a:lnTo>
                  <a:lnTo>
                    <a:pt x="3196" y="314"/>
                  </a:lnTo>
                  <a:lnTo>
                    <a:pt x="3185" y="308"/>
                  </a:lnTo>
                  <a:lnTo>
                    <a:pt x="3170" y="305"/>
                  </a:lnTo>
                  <a:lnTo>
                    <a:pt x="585" y="305"/>
                  </a:lnTo>
                  <a:close/>
                  <a:moveTo>
                    <a:pt x="585" y="0"/>
                  </a:moveTo>
                  <a:lnTo>
                    <a:pt x="3170" y="0"/>
                  </a:lnTo>
                  <a:lnTo>
                    <a:pt x="3218" y="3"/>
                  </a:lnTo>
                  <a:lnTo>
                    <a:pt x="3263" y="13"/>
                  </a:lnTo>
                  <a:lnTo>
                    <a:pt x="3306" y="27"/>
                  </a:lnTo>
                  <a:lnTo>
                    <a:pt x="3346" y="48"/>
                  </a:lnTo>
                  <a:lnTo>
                    <a:pt x="3384" y="73"/>
                  </a:lnTo>
                  <a:lnTo>
                    <a:pt x="3418" y="103"/>
                  </a:lnTo>
                  <a:lnTo>
                    <a:pt x="3448" y="136"/>
                  </a:lnTo>
                  <a:lnTo>
                    <a:pt x="3473" y="173"/>
                  </a:lnTo>
                  <a:lnTo>
                    <a:pt x="3493" y="214"/>
                  </a:lnTo>
                  <a:lnTo>
                    <a:pt x="3508" y="256"/>
                  </a:lnTo>
                  <a:lnTo>
                    <a:pt x="3517" y="302"/>
                  </a:lnTo>
                  <a:lnTo>
                    <a:pt x="3520" y="350"/>
                  </a:lnTo>
                  <a:lnTo>
                    <a:pt x="3520" y="1890"/>
                  </a:lnTo>
                  <a:lnTo>
                    <a:pt x="3518" y="1931"/>
                  </a:lnTo>
                  <a:lnTo>
                    <a:pt x="3510" y="1970"/>
                  </a:lnTo>
                  <a:lnTo>
                    <a:pt x="3500" y="2009"/>
                  </a:lnTo>
                  <a:lnTo>
                    <a:pt x="3509" y="2028"/>
                  </a:lnTo>
                  <a:lnTo>
                    <a:pt x="3516" y="2049"/>
                  </a:lnTo>
                  <a:lnTo>
                    <a:pt x="3749" y="2983"/>
                  </a:lnTo>
                  <a:lnTo>
                    <a:pt x="3754" y="3006"/>
                  </a:lnTo>
                  <a:lnTo>
                    <a:pt x="3756" y="3029"/>
                  </a:lnTo>
                  <a:lnTo>
                    <a:pt x="3753" y="3060"/>
                  </a:lnTo>
                  <a:lnTo>
                    <a:pt x="3743" y="3090"/>
                  </a:lnTo>
                  <a:lnTo>
                    <a:pt x="3729" y="3116"/>
                  </a:lnTo>
                  <a:lnTo>
                    <a:pt x="3710" y="3140"/>
                  </a:lnTo>
                  <a:lnTo>
                    <a:pt x="3687" y="3158"/>
                  </a:lnTo>
                  <a:lnTo>
                    <a:pt x="3660" y="3173"/>
                  </a:lnTo>
                  <a:lnTo>
                    <a:pt x="3631" y="3182"/>
                  </a:lnTo>
                  <a:lnTo>
                    <a:pt x="3599" y="3186"/>
                  </a:lnTo>
                  <a:lnTo>
                    <a:pt x="157" y="3186"/>
                  </a:lnTo>
                  <a:lnTo>
                    <a:pt x="129" y="3183"/>
                  </a:lnTo>
                  <a:lnTo>
                    <a:pt x="101" y="3175"/>
                  </a:lnTo>
                  <a:lnTo>
                    <a:pt x="75" y="3163"/>
                  </a:lnTo>
                  <a:lnTo>
                    <a:pt x="52" y="3146"/>
                  </a:lnTo>
                  <a:lnTo>
                    <a:pt x="33" y="3125"/>
                  </a:lnTo>
                  <a:lnTo>
                    <a:pt x="18" y="3101"/>
                  </a:lnTo>
                  <a:lnTo>
                    <a:pt x="7" y="3075"/>
                  </a:lnTo>
                  <a:lnTo>
                    <a:pt x="1" y="3047"/>
                  </a:lnTo>
                  <a:lnTo>
                    <a:pt x="0" y="3019"/>
                  </a:lnTo>
                  <a:lnTo>
                    <a:pt x="5" y="2991"/>
                  </a:lnTo>
                  <a:lnTo>
                    <a:pt x="240" y="2049"/>
                  </a:lnTo>
                  <a:lnTo>
                    <a:pt x="247" y="2028"/>
                  </a:lnTo>
                  <a:lnTo>
                    <a:pt x="256" y="2009"/>
                  </a:lnTo>
                  <a:lnTo>
                    <a:pt x="245" y="1970"/>
                  </a:lnTo>
                  <a:lnTo>
                    <a:pt x="238" y="1931"/>
                  </a:lnTo>
                  <a:lnTo>
                    <a:pt x="236" y="1890"/>
                  </a:lnTo>
                  <a:lnTo>
                    <a:pt x="236" y="350"/>
                  </a:lnTo>
                  <a:lnTo>
                    <a:pt x="239" y="302"/>
                  </a:lnTo>
                  <a:lnTo>
                    <a:pt x="248" y="256"/>
                  </a:lnTo>
                  <a:lnTo>
                    <a:pt x="263" y="214"/>
                  </a:lnTo>
                  <a:lnTo>
                    <a:pt x="283" y="173"/>
                  </a:lnTo>
                  <a:lnTo>
                    <a:pt x="308" y="136"/>
                  </a:lnTo>
                  <a:lnTo>
                    <a:pt x="338" y="103"/>
                  </a:lnTo>
                  <a:lnTo>
                    <a:pt x="372" y="73"/>
                  </a:lnTo>
                  <a:lnTo>
                    <a:pt x="409" y="48"/>
                  </a:lnTo>
                  <a:lnTo>
                    <a:pt x="450" y="27"/>
                  </a:lnTo>
                  <a:lnTo>
                    <a:pt x="493" y="13"/>
                  </a:lnTo>
                  <a:lnTo>
                    <a:pt x="538" y="3"/>
                  </a:lnTo>
                  <a:lnTo>
                    <a:pt x="5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17"/>
            <p:cNvSpPr>
              <a:spLocks/>
            </p:cNvSpPr>
            <p:nvPr/>
          </p:nvSpPr>
          <p:spPr bwMode="auto">
            <a:xfrm>
              <a:off x="3928" y="4071"/>
              <a:ext cx="108" cy="109"/>
            </a:xfrm>
            <a:custGeom>
              <a:avLst/>
              <a:gdLst>
                <a:gd name="T0" fmla="*/ 49 w 654"/>
                <a:gd name="T1" fmla="*/ 0 h 654"/>
                <a:gd name="T2" fmla="*/ 63 w 654"/>
                <a:gd name="T3" fmla="*/ 2 h 654"/>
                <a:gd name="T4" fmla="*/ 515 w 654"/>
                <a:gd name="T5" fmla="*/ 174 h 654"/>
                <a:gd name="T6" fmla="*/ 527 w 654"/>
                <a:gd name="T7" fmla="*/ 181 h 654"/>
                <a:gd name="T8" fmla="*/ 536 w 654"/>
                <a:gd name="T9" fmla="*/ 192 h 654"/>
                <a:gd name="T10" fmla="*/ 542 w 654"/>
                <a:gd name="T11" fmla="*/ 205 h 654"/>
                <a:gd name="T12" fmla="*/ 544 w 654"/>
                <a:gd name="T13" fmla="*/ 220 h 654"/>
                <a:gd name="T14" fmla="*/ 541 w 654"/>
                <a:gd name="T15" fmla="*/ 234 h 654"/>
                <a:gd name="T16" fmla="*/ 534 w 654"/>
                <a:gd name="T17" fmla="*/ 247 h 654"/>
                <a:gd name="T18" fmla="*/ 524 w 654"/>
                <a:gd name="T19" fmla="*/ 256 h 654"/>
                <a:gd name="T20" fmla="*/ 510 w 654"/>
                <a:gd name="T21" fmla="*/ 262 h 654"/>
                <a:gd name="T22" fmla="*/ 412 w 654"/>
                <a:gd name="T23" fmla="*/ 289 h 654"/>
                <a:gd name="T24" fmla="*/ 641 w 654"/>
                <a:gd name="T25" fmla="*/ 518 h 654"/>
                <a:gd name="T26" fmla="*/ 649 w 654"/>
                <a:gd name="T27" fmla="*/ 529 h 654"/>
                <a:gd name="T28" fmla="*/ 654 w 654"/>
                <a:gd name="T29" fmla="*/ 543 h 654"/>
                <a:gd name="T30" fmla="*/ 654 w 654"/>
                <a:gd name="T31" fmla="*/ 558 h 654"/>
                <a:gd name="T32" fmla="*/ 649 w 654"/>
                <a:gd name="T33" fmla="*/ 572 h 654"/>
                <a:gd name="T34" fmla="*/ 641 w 654"/>
                <a:gd name="T35" fmla="*/ 583 h 654"/>
                <a:gd name="T36" fmla="*/ 583 w 654"/>
                <a:gd name="T37" fmla="*/ 641 h 654"/>
                <a:gd name="T38" fmla="*/ 571 w 654"/>
                <a:gd name="T39" fmla="*/ 649 h 654"/>
                <a:gd name="T40" fmla="*/ 557 w 654"/>
                <a:gd name="T41" fmla="*/ 654 h 654"/>
                <a:gd name="T42" fmla="*/ 543 w 654"/>
                <a:gd name="T43" fmla="*/ 654 h 654"/>
                <a:gd name="T44" fmla="*/ 530 w 654"/>
                <a:gd name="T45" fmla="*/ 649 h 654"/>
                <a:gd name="T46" fmla="*/ 517 w 654"/>
                <a:gd name="T47" fmla="*/ 641 h 654"/>
                <a:gd name="T48" fmla="*/ 289 w 654"/>
                <a:gd name="T49" fmla="*/ 412 h 654"/>
                <a:gd name="T50" fmla="*/ 262 w 654"/>
                <a:gd name="T51" fmla="*/ 510 h 654"/>
                <a:gd name="T52" fmla="*/ 256 w 654"/>
                <a:gd name="T53" fmla="*/ 524 h 654"/>
                <a:gd name="T54" fmla="*/ 246 w 654"/>
                <a:gd name="T55" fmla="*/ 534 h 654"/>
                <a:gd name="T56" fmla="*/ 234 w 654"/>
                <a:gd name="T57" fmla="*/ 541 h 654"/>
                <a:gd name="T58" fmla="*/ 220 w 654"/>
                <a:gd name="T59" fmla="*/ 544 h 654"/>
                <a:gd name="T60" fmla="*/ 205 w 654"/>
                <a:gd name="T61" fmla="*/ 543 h 654"/>
                <a:gd name="T62" fmla="*/ 192 w 654"/>
                <a:gd name="T63" fmla="*/ 536 h 654"/>
                <a:gd name="T64" fmla="*/ 181 w 654"/>
                <a:gd name="T65" fmla="*/ 527 h 654"/>
                <a:gd name="T66" fmla="*/ 174 w 654"/>
                <a:gd name="T67" fmla="*/ 515 h 654"/>
                <a:gd name="T68" fmla="*/ 3 w 654"/>
                <a:gd name="T69" fmla="*/ 62 h 654"/>
                <a:gd name="T70" fmla="*/ 0 w 654"/>
                <a:gd name="T71" fmla="*/ 50 h 654"/>
                <a:gd name="T72" fmla="*/ 0 w 654"/>
                <a:gd name="T73" fmla="*/ 36 h 654"/>
                <a:gd name="T74" fmla="*/ 5 w 654"/>
                <a:gd name="T75" fmla="*/ 24 h 654"/>
                <a:gd name="T76" fmla="*/ 14 w 654"/>
                <a:gd name="T77" fmla="*/ 13 h 654"/>
                <a:gd name="T78" fmla="*/ 24 w 654"/>
                <a:gd name="T79" fmla="*/ 5 h 654"/>
                <a:gd name="T80" fmla="*/ 37 w 654"/>
                <a:gd name="T81" fmla="*/ 1 h 654"/>
                <a:gd name="T82" fmla="*/ 49 w 654"/>
                <a:gd name="T83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4" h="654">
                  <a:moveTo>
                    <a:pt x="49" y="0"/>
                  </a:moveTo>
                  <a:lnTo>
                    <a:pt x="63" y="2"/>
                  </a:lnTo>
                  <a:lnTo>
                    <a:pt x="515" y="174"/>
                  </a:lnTo>
                  <a:lnTo>
                    <a:pt x="527" y="181"/>
                  </a:lnTo>
                  <a:lnTo>
                    <a:pt x="536" y="192"/>
                  </a:lnTo>
                  <a:lnTo>
                    <a:pt x="542" y="205"/>
                  </a:lnTo>
                  <a:lnTo>
                    <a:pt x="544" y="220"/>
                  </a:lnTo>
                  <a:lnTo>
                    <a:pt x="541" y="234"/>
                  </a:lnTo>
                  <a:lnTo>
                    <a:pt x="534" y="247"/>
                  </a:lnTo>
                  <a:lnTo>
                    <a:pt x="524" y="256"/>
                  </a:lnTo>
                  <a:lnTo>
                    <a:pt x="510" y="262"/>
                  </a:lnTo>
                  <a:lnTo>
                    <a:pt x="412" y="289"/>
                  </a:lnTo>
                  <a:lnTo>
                    <a:pt x="641" y="518"/>
                  </a:lnTo>
                  <a:lnTo>
                    <a:pt x="649" y="529"/>
                  </a:lnTo>
                  <a:lnTo>
                    <a:pt x="654" y="543"/>
                  </a:lnTo>
                  <a:lnTo>
                    <a:pt x="654" y="558"/>
                  </a:lnTo>
                  <a:lnTo>
                    <a:pt x="649" y="572"/>
                  </a:lnTo>
                  <a:lnTo>
                    <a:pt x="641" y="583"/>
                  </a:lnTo>
                  <a:lnTo>
                    <a:pt x="583" y="641"/>
                  </a:lnTo>
                  <a:lnTo>
                    <a:pt x="571" y="649"/>
                  </a:lnTo>
                  <a:lnTo>
                    <a:pt x="557" y="654"/>
                  </a:lnTo>
                  <a:lnTo>
                    <a:pt x="543" y="654"/>
                  </a:lnTo>
                  <a:lnTo>
                    <a:pt x="530" y="649"/>
                  </a:lnTo>
                  <a:lnTo>
                    <a:pt x="517" y="641"/>
                  </a:lnTo>
                  <a:lnTo>
                    <a:pt x="289" y="412"/>
                  </a:lnTo>
                  <a:lnTo>
                    <a:pt x="262" y="510"/>
                  </a:lnTo>
                  <a:lnTo>
                    <a:pt x="256" y="524"/>
                  </a:lnTo>
                  <a:lnTo>
                    <a:pt x="246" y="534"/>
                  </a:lnTo>
                  <a:lnTo>
                    <a:pt x="234" y="541"/>
                  </a:lnTo>
                  <a:lnTo>
                    <a:pt x="220" y="544"/>
                  </a:lnTo>
                  <a:lnTo>
                    <a:pt x="205" y="543"/>
                  </a:lnTo>
                  <a:lnTo>
                    <a:pt x="192" y="536"/>
                  </a:lnTo>
                  <a:lnTo>
                    <a:pt x="181" y="527"/>
                  </a:lnTo>
                  <a:lnTo>
                    <a:pt x="174" y="515"/>
                  </a:lnTo>
                  <a:lnTo>
                    <a:pt x="3" y="62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5" y="24"/>
                  </a:lnTo>
                  <a:lnTo>
                    <a:pt x="14" y="13"/>
                  </a:lnTo>
                  <a:lnTo>
                    <a:pt x="24" y="5"/>
                  </a:lnTo>
                  <a:lnTo>
                    <a:pt x="37" y="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3" name="Freeform 11"/>
          <p:cNvSpPr>
            <a:spLocks noEditPoints="1"/>
          </p:cNvSpPr>
          <p:nvPr/>
        </p:nvSpPr>
        <p:spPr bwMode="auto">
          <a:xfrm>
            <a:off x="6160475" y="2685708"/>
            <a:ext cx="245832" cy="301813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29" name="표 11">
            <a:extLst>
              <a:ext uri="{FF2B5EF4-FFF2-40B4-BE49-F238E27FC236}">
                <a16:creationId xmlns="" xmlns:a16="http://schemas.microsoft.com/office/drawing/2014/main" id="{A5F43FD2-A010-4A3D-A5EB-354B7A6178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28468" y="308177"/>
          <a:ext cx="3930194" cy="3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07">
                  <a:extLst>
                    <a:ext uri="{9D8B030D-6E8A-4147-A177-3AD203B41FA5}">
                      <a16:colId xmlns="" xmlns:a16="http://schemas.microsoft.com/office/drawing/2014/main" val="1604971085"/>
                    </a:ext>
                  </a:extLst>
                </a:gridCol>
                <a:gridCol w="3565525"/>
                <a:gridCol w="178662"/>
              </a:tblGrid>
              <a:tr h="345055"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76073"/>
                  </a:ext>
                </a:extLst>
              </a:tr>
            </a:tbl>
          </a:graphicData>
        </a:graphic>
      </p:graphicFrame>
      <p:sp>
        <p:nvSpPr>
          <p:cNvPr id="21" name="직사각형 20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351799" y="70520"/>
            <a:ext cx="3855131" cy="69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5140665" y="4255108"/>
            <a:ext cx="22839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8766087" y="4255108"/>
            <a:ext cx="22839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08906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1442DC2B-15E2-49CF-B788-6C12A7B34FE5}"/>
              </a:ext>
            </a:extLst>
          </p:cNvPr>
          <p:cNvSpPr/>
          <p:nvPr/>
        </p:nvSpPr>
        <p:spPr>
          <a:xfrm>
            <a:off x="449943" y="474453"/>
            <a:ext cx="11408228" cy="6081622"/>
          </a:xfrm>
          <a:prstGeom prst="rect">
            <a:avLst/>
          </a:prstGeom>
          <a:noFill/>
          <a:ln w="952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이등변 삼각형 28">
            <a:extLst>
              <a:ext uri="{FF2B5EF4-FFF2-40B4-BE49-F238E27FC236}">
                <a16:creationId xmlns="" xmlns:a16="http://schemas.microsoft.com/office/drawing/2014/main" id="{96B029E6-75AD-4282-8CAF-09B4130ADD89}"/>
              </a:ext>
            </a:extLst>
          </p:cNvPr>
          <p:cNvSpPr/>
          <p:nvPr/>
        </p:nvSpPr>
        <p:spPr>
          <a:xfrm>
            <a:off x="3812905" y="1863529"/>
            <a:ext cx="2465477" cy="2125411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3600" b="1" dirty="0">
                <a:solidFill>
                  <a:prstClr val="white"/>
                </a:solidFill>
              </a:rPr>
              <a:t>UP</a:t>
            </a:r>
            <a:endParaRPr lang="ko-KR" altLang="en-US" sz="3600" b="1" dirty="0">
              <a:solidFill>
                <a:prstClr val="white"/>
              </a:solidFill>
            </a:endParaRPr>
          </a:p>
        </p:txBody>
      </p:sp>
      <p:sp>
        <p:nvSpPr>
          <p:cNvPr id="30" name="이등변 삼각형 29">
            <a:extLst>
              <a:ext uri="{FF2B5EF4-FFF2-40B4-BE49-F238E27FC236}">
                <a16:creationId xmlns="" xmlns:a16="http://schemas.microsoft.com/office/drawing/2014/main" id="{A906D699-4D8A-40F0-BB5D-AABC05DFD4D0}"/>
              </a:ext>
            </a:extLst>
          </p:cNvPr>
          <p:cNvSpPr/>
          <p:nvPr/>
        </p:nvSpPr>
        <p:spPr>
          <a:xfrm rot="10800000">
            <a:off x="6278382" y="3988940"/>
            <a:ext cx="1742983" cy="1502571"/>
          </a:xfrm>
          <a:prstGeom prst="triangle">
            <a:avLst/>
          </a:prstGeom>
          <a:solidFill>
            <a:srgbClr val="8CD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0" rtlCol="0" anchor="t"/>
          <a:lstStyle/>
          <a:p>
            <a:pPr algn="ctr"/>
            <a:endParaRPr lang="ko-KR" altLang="en-US" sz="3600" b="1" dirty="0">
              <a:solidFill>
                <a:prstClr val="white"/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="" xmlns:a16="http://schemas.microsoft.com/office/drawing/2014/main" id="{A0445C9E-0606-416A-8459-0801628750F5}"/>
              </a:ext>
            </a:extLst>
          </p:cNvPr>
          <p:cNvSpPr/>
          <p:nvPr/>
        </p:nvSpPr>
        <p:spPr>
          <a:xfrm>
            <a:off x="6716902" y="4111070"/>
            <a:ext cx="8659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DOWN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="" xmlns:a16="http://schemas.microsoft.com/office/drawing/2014/main" id="{5E2EAA34-1A3B-4E97-B6A4-9E49A0434FBF}"/>
              </a:ext>
            </a:extLst>
          </p:cNvPr>
          <p:cNvCxnSpPr>
            <a:cxnSpLocks/>
          </p:cNvCxnSpPr>
          <p:nvPr/>
        </p:nvCxnSpPr>
        <p:spPr>
          <a:xfrm>
            <a:off x="2678382" y="3988940"/>
            <a:ext cx="720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="" xmlns:a16="http://schemas.microsoft.com/office/drawing/2014/main" id="{FD72F5AD-2817-4DB9-9A87-7E089D21C20A}"/>
              </a:ext>
            </a:extLst>
          </p:cNvPr>
          <p:cNvSpPr/>
          <p:nvPr/>
        </p:nvSpPr>
        <p:spPr>
          <a:xfrm>
            <a:off x="8124656" y="4199629"/>
            <a:ext cx="24871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</a:t>
            </a:r>
            <a:r>
              <a:rPr lang="ja-JP" alt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う</a:t>
            </a:r>
            <a:endParaRPr lang="en-US" altLang="ja-JP" sz="1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="" xmlns:a16="http://schemas.microsoft.com/office/drawing/2014/main" id="{3E80BC14-5971-4EB0-96CD-5124C811806C}"/>
              </a:ext>
            </a:extLst>
          </p:cNvPr>
          <p:cNvSpPr/>
          <p:nvPr/>
        </p:nvSpPr>
        <p:spPr>
          <a:xfrm>
            <a:off x="1528011" y="2366994"/>
            <a:ext cx="24886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</a:t>
            </a:r>
            <a:r>
              <a:rPr lang="ja-JP" alt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う</a:t>
            </a:r>
            <a:endParaRPr lang="en-US" altLang="ja-JP" sz="1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43816" y="3158925"/>
            <a:ext cx="1212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8CD076"/>
                </a:solidFill>
              </a:rPr>
              <a:t>45</a:t>
            </a:r>
            <a:r>
              <a:rPr lang="en-US" altLang="ko-KR" sz="1600" b="1" dirty="0">
                <a:solidFill>
                  <a:srgbClr val="8CD076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srgbClr val="8CD076"/>
                </a:solidFill>
              </a:rPr>
              <a:t>CONTENTS 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39586" y="4175750"/>
            <a:ext cx="1212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white">
                    <a:lumMod val="7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white">
                    <a:lumMod val="75000"/>
                  </a:prstClr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75000"/>
                  </a:prstClr>
                </a:solidFill>
              </a:rPr>
              <a:t>CONTENTS A</a:t>
            </a:r>
          </a:p>
        </p:txBody>
      </p:sp>
      <p:graphicFrame>
        <p:nvGraphicFramePr>
          <p:cNvPr id="15" name="표 11">
            <a:extLst>
              <a:ext uri="{FF2B5EF4-FFF2-40B4-BE49-F238E27FC236}">
                <a16:creationId xmlns="" xmlns:a16="http://schemas.microsoft.com/office/drawing/2014/main" id="{A5F43FD2-A010-4A3D-A5EB-354B7A6178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28468" y="308177"/>
          <a:ext cx="3930194" cy="3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07">
                  <a:extLst>
                    <a:ext uri="{9D8B030D-6E8A-4147-A177-3AD203B41FA5}">
                      <a16:colId xmlns="" xmlns:a16="http://schemas.microsoft.com/office/drawing/2014/main" val="1604971085"/>
                    </a:ext>
                  </a:extLst>
                </a:gridCol>
                <a:gridCol w="3565525"/>
                <a:gridCol w="178662"/>
              </a:tblGrid>
              <a:tr h="345055"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76073"/>
                  </a:ext>
                </a:extLst>
              </a:tr>
            </a:tbl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351799" y="70520"/>
            <a:ext cx="3855131" cy="69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61453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1442DC2B-15E2-49CF-B788-6C12A7B34FE5}"/>
              </a:ext>
            </a:extLst>
          </p:cNvPr>
          <p:cNvSpPr/>
          <p:nvPr/>
        </p:nvSpPr>
        <p:spPr>
          <a:xfrm>
            <a:off x="449943" y="474453"/>
            <a:ext cx="11408228" cy="6081622"/>
          </a:xfrm>
          <a:prstGeom prst="rect">
            <a:avLst/>
          </a:prstGeom>
          <a:noFill/>
          <a:ln w="952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7" name="차트 16"/>
          <p:cNvGraphicFramePr/>
          <p:nvPr>
            <p:extLst/>
          </p:nvPr>
        </p:nvGraphicFramePr>
        <p:xfrm>
          <a:off x="-108802" y="1650206"/>
          <a:ext cx="6158333" cy="4281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직사각형 17"/>
          <p:cNvSpPr/>
          <p:nvPr/>
        </p:nvSpPr>
        <p:spPr>
          <a:xfrm>
            <a:off x="2688441" y="3286231"/>
            <a:ext cx="1383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first quarter</a:t>
            </a:r>
          </a:p>
          <a:p>
            <a:r>
              <a:rPr lang="en-US" altLang="ko-KR" sz="4400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6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19" name="설명선 2(테두리 없음) 18"/>
          <p:cNvSpPr/>
          <p:nvPr/>
        </p:nvSpPr>
        <p:spPr>
          <a:xfrm flipH="1">
            <a:off x="608999" y="1635259"/>
            <a:ext cx="1438938" cy="448591"/>
          </a:xfrm>
          <a:prstGeom prst="callout2">
            <a:avLst>
              <a:gd name="adj1" fmla="val 46417"/>
              <a:gd name="adj2" fmla="val -1123"/>
              <a:gd name="adj3" fmla="val 47347"/>
              <a:gd name="adj4" fmla="val -22898"/>
              <a:gd name="adj5" fmla="val 125691"/>
              <a:gd name="adj6" fmla="val -45527"/>
            </a:avLst>
          </a:prstGeom>
          <a:noFill/>
          <a:ln>
            <a:solidFill>
              <a:srgbClr val="54B034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u="sng" kern="0" dirty="0">
                <a:solidFill>
                  <a:srgbClr val="54B034"/>
                </a:solidFill>
              </a:rPr>
              <a:t>Check Point</a:t>
            </a:r>
          </a:p>
        </p:txBody>
      </p:sp>
      <p:sp>
        <p:nvSpPr>
          <p:cNvPr id="23" name="원호 22"/>
          <p:cNvSpPr/>
          <p:nvPr/>
        </p:nvSpPr>
        <p:spPr>
          <a:xfrm>
            <a:off x="5825195" y="1632604"/>
            <a:ext cx="1426676" cy="1426676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8CD07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497FA3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983286" y="1937464"/>
            <a:ext cx="111049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78808D"/>
                </a:solidFill>
                <a:cs typeface="Aharoni" panose="02010803020104030203" pitchFamily="2" charset="-79"/>
              </a:rPr>
              <a:t>first quarter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rgbClr val="78808D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200" dirty="0">
                <a:solidFill>
                  <a:srgbClr val="78808D"/>
                </a:solidFill>
                <a:cs typeface="Aharoni" panose="02010803020104030203" pitchFamily="2" charset="-79"/>
              </a:rPr>
              <a:t>%</a:t>
            </a:r>
            <a:endParaRPr lang="en-US" altLang="ko-KR" sz="200" b="1" dirty="0">
              <a:solidFill>
                <a:srgbClr val="78808D"/>
              </a:solidFill>
              <a:cs typeface="Aharoni" panose="02010803020104030203" pitchFamily="2" charset="-79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545817" y="3239595"/>
            <a:ext cx="1985429" cy="102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6" name="원호 25"/>
          <p:cNvSpPr/>
          <p:nvPr/>
        </p:nvSpPr>
        <p:spPr>
          <a:xfrm>
            <a:off x="7921065" y="1632604"/>
            <a:ext cx="1426676" cy="1426676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8CD07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497FA3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8079156" y="1937464"/>
            <a:ext cx="111049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78808D"/>
                </a:solidFill>
                <a:cs typeface="Aharoni" panose="02010803020104030203" pitchFamily="2" charset="-79"/>
              </a:rPr>
              <a:t>first quarter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rgbClr val="78808D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200" dirty="0">
                <a:solidFill>
                  <a:srgbClr val="78808D"/>
                </a:solidFill>
                <a:cs typeface="Aharoni" panose="02010803020104030203" pitchFamily="2" charset="-79"/>
              </a:rPr>
              <a:t>%</a:t>
            </a:r>
            <a:endParaRPr lang="en-US" altLang="ko-KR" sz="200" b="1" dirty="0">
              <a:solidFill>
                <a:srgbClr val="78808D"/>
              </a:solidFill>
              <a:cs typeface="Aharoni" panose="02010803020104030203" pitchFamily="2" charset="-79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7641687" y="3239595"/>
            <a:ext cx="1985429" cy="102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825195" y="5275607"/>
            <a:ext cx="4272459" cy="636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5825195" y="4779448"/>
            <a:ext cx="1570537" cy="360000"/>
          </a:xfrm>
          <a:prstGeom prst="roundRect">
            <a:avLst>
              <a:gd name="adj" fmla="val 50000"/>
            </a:avLst>
          </a:prstGeom>
          <a:solidFill>
            <a:srgbClr val="8CD07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Check Point</a:t>
            </a:r>
          </a:p>
        </p:txBody>
      </p:sp>
      <p:sp>
        <p:nvSpPr>
          <p:cNvPr id="39" name="원호 38"/>
          <p:cNvSpPr/>
          <p:nvPr/>
        </p:nvSpPr>
        <p:spPr>
          <a:xfrm>
            <a:off x="9988491" y="1621651"/>
            <a:ext cx="1426676" cy="1426676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8CD07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497FA3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0146582" y="1926511"/>
            <a:ext cx="111049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78808D"/>
                </a:solidFill>
                <a:cs typeface="Aharoni" panose="02010803020104030203" pitchFamily="2" charset="-79"/>
              </a:rPr>
              <a:t>first quarter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rgbClr val="78808D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200" dirty="0">
                <a:solidFill>
                  <a:srgbClr val="78808D"/>
                </a:solidFill>
                <a:cs typeface="Aharoni" panose="02010803020104030203" pitchFamily="2" charset="-79"/>
              </a:rPr>
              <a:t>%</a:t>
            </a:r>
            <a:endParaRPr lang="en-US" altLang="ko-KR" sz="200" b="1" dirty="0">
              <a:solidFill>
                <a:srgbClr val="78808D"/>
              </a:solidFill>
              <a:cs typeface="Aharoni" panose="02010803020104030203" pitchFamily="2" charset="-79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9709113" y="3228642"/>
            <a:ext cx="1985429" cy="1027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21" name="표 11">
            <a:extLst>
              <a:ext uri="{FF2B5EF4-FFF2-40B4-BE49-F238E27FC236}">
                <a16:creationId xmlns="" xmlns:a16="http://schemas.microsoft.com/office/drawing/2014/main" id="{A5F43FD2-A010-4A3D-A5EB-354B7A6178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28468" y="308177"/>
          <a:ext cx="3930194" cy="3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07">
                  <a:extLst>
                    <a:ext uri="{9D8B030D-6E8A-4147-A177-3AD203B41FA5}">
                      <a16:colId xmlns="" xmlns:a16="http://schemas.microsoft.com/office/drawing/2014/main" val="1604971085"/>
                    </a:ext>
                  </a:extLst>
                </a:gridCol>
                <a:gridCol w="3565525"/>
                <a:gridCol w="178662"/>
              </a:tblGrid>
              <a:tr h="345055"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76073"/>
                  </a:ext>
                </a:extLst>
              </a:tr>
            </a:tbl>
          </a:graphicData>
        </a:graphic>
      </p:graphicFrame>
      <p:sp>
        <p:nvSpPr>
          <p:cNvPr id="20" name="직사각형 19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351799" y="70520"/>
            <a:ext cx="3855131" cy="69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8974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1442DC2B-15E2-49CF-B788-6C12A7B34FE5}"/>
              </a:ext>
            </a:extLst>
          </p:cNvPr>
          <p:cNvSpPr/>
          <p:nvPr/>
        </p:nvSpPr>
        <p:spPr>
          <a:xfrm>
            <a:off x="449943" y="474453"/>
            <a:ext cx="11408228" cy="6081622"/>
          </a:xfrm>
          <a:prstGeom prst="rect">
            <a:avLst/>
          </a:prstGeom>
          <a:noFill/>
          <a:ln w="952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031781"/>
              </p:ext>
            </p:extLst>
          </p:nvPr>
        </p:nvGraphicFramePr>
        <p:xfrm>
          <a:off x="877209" y="1490461"/>
          <a:ext cx="10680135" cy="371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223"/>
                <a:gridCol w="3293222"/>
                <a:gridCol w="4573981"/>
                <a:gridCol w="1241709"/>
              </a:tblGrid>
              <a:tr h="511684">
                <a:tc>
                  <a:txBody>
                    <a:bodyPr/>
                    <a:lstStyle/>
                    <a:p>
                      <a:pPr lvl="0" algn="ctr" latinLnBrk="1"/>
                      <a:endParaRPr lang="en-US" altLang="ko-KR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1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순위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3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순위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2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순위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5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순위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4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순위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9D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직사각형 21"/>
          <p:cNvSpPr/>
          <p:nvPr/>
        </p:nvSpPr>
        <p:spPr>
          <a:xfrm>
            <a:off x="2347668" y="5434416"/>
            <a:ext cx="77790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ja-JP" sz="1050" dirty="0">
                <a:solidFill>
                  <a:srgbClr val="C0C7CE"/>
                </a:solidFill>
              </a:rPr>
              <a:t>PAPOZIP</a:t>
            </a:r>
            <a:r>
              <a:rPr lang="ja-JP" altLang="en-US" sz="1050" dirty="0">
                <a:solidFill>
                  <a:srgbClr val="C0C7CE"/>
                </a:solidFill>
              </a:rPr>
              <a:t>と一緒に</a:t>
            </a:r>
            <a:r>
              <a:rPr lang="en-US" altLang="ja-JP" sz="1050" dirty="0" err="1">
                <a:solidFill>
                  <a:srgbClr val="C0C7CE"/>
                </a:solidFill>
              </a:rPr>
              <a:t>ppt</a:t>
            </a:r>
            <a:r>
              <a:rPr lang="ja-JP" altLang="en-US" sz="1050" dirty="0">
                <a:solidFill>
                  <a:srgbClr val="C0C7CE"/>
                </a:solidFill>
              </a:rPr>
              <a:t>を作る楽しさを感じてください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050" dirty="0" smtClean="0">
                <a:solidFill>
                  <a:srgbClr val="C0C7CE"/>
                </a:solidFill>
              </a:rPr>
              <a:t>Microsoft </a:t>
            </a:r>
            <a:r>
              <a:rPr lang="en-US" altLang="ko-KR" sz="1050" dirty="0">
                <a:solidFill>
                  <a:srgbClr val="C0C7CE"/>
                </a:solidFill>
              </a:rPr>
              <a:t>Office PowerPoint is the presentation program used the most in the world.</a:t>
            </a:r>
          </a:p>
        </p:txBody>
      </p:sp>
      <p:sp>
        <p:nvSpPr>
          <p:cNvPr id="29" name="타원 28"/>
          <p:cNvSpPr/>
          <p:nvPr/>
        </p:nvSpPr>
        <p:spPr>
          <a:xfrm>
            <a:off x="969243" y="5531196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274489" y="5507610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929DA9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31" name="타원 30"/>
          <p:cNvSpPr/>
          <p:nvPr/>
        </p:nvSpPr>
        <p:spPr>
          <a:xfrm>
            <a:off x="969243" y="5931246"/>
            <a:ext cx="180000" cy="180000"/>
          </a:xfrm>
          <a:prstGeom prst="ellipse">
            <a:avLst/>
          </a:prstGeom>
          <a:noFill/>
          <a:ln w="6350">
            <a:solidFill>
              <a:srgbClr val="929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274489" y="5907660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929DA9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42" name="양쪽 모서리가 둥근 사각형 41"/>
          <p:cNvSpPr/>
          <p:nvPr/>
        </p:nvSpPr>
        <p:spPr>
          <a:xfrm rot="16200000">
            <a:off x="407804" y="3452776"/>
            <a:ext cx="632153" cy="307849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2857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check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877805" y="3290624"/>
            <a:ext cx="10676020" cy="632152"/>
          </a:xfrm>
          <a:prstGeom prst="rect">
            <a:avLst/>
          </a:prstGeom>
          <a:noFill/>
          <a:ln w="28575">
            <a:solidFill>
              <a:srgbClr val="54B0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5" name="표 11">
            <a:extLst>
              <a:ext uri="{FF2B5EF4-FFF2-40B4-BE49-F238E27FC236}">
                <a16:creationId xmlns="" xmlns:a16="http://schemas.microsoft.com/office/drawing/2014/main" id="{A5F43FD2-A010-4A3D-A5EB-354B7A6178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28468" y="308177"/>
          <a:ext cx="3930194" cy="3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07">
                  <a:extLst>
                    <a:ext uri="{9D8B030D-6E8A-4147-A177-3AD203B41FA5}">
                      <a16:colId xmlns="" xmlns:a16="http://schemas.microsoft.com/office/drawing/2014/main" val="1604971085"/>
                    </a:ext>
                  </a:extLst>
                </a:gridCol>
                <a:gridCol w="3565525"/>
                <a:gridCol w="178662"/>
              </a:tblGrid>
              <a:tr h="345055"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76073"/>
                  </a:ext>
                </a:extLst>
              </a:tr>
            </a:tbl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351799" y="70520"/>
            <a:ext cx="3855131" cy="69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0946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1442DC2B-15E2-49CF-B788-6C12A7B34FE5}"/>
              </a:ext>
            </a:extLst>
          </p:cNvPr>
          <p:cNvSpPr/>
          <p:nvPr/>
        </p:nvSpPr>
        <p:spPr>
          <a:xfrm>
            <a:off x="449943" y="474453"/>
            <a:ext cx="11408228" cy="6081622"/>
          </a:xfrm>
          <a:prstGeom prst="rect">
            <a:avLst/>
          </a:prstGeom>
          <a:noFill/>
          <a:ln w="9525">
            <a:solidFill>
              <a:srgbClr val="54B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58" name="차트 57">
            <a:extLst>
              <a:ext uri="{FF2B5EF4-FFF2-40B4-BE49-F238E27FC236}">
                <a16:creationId xmlns="" xmlns:a16="http://schemas.microsoft.com/office/drawing/2014/main" id="{BAEF10B8-6702-4821-9CBE-C3BDF1AAA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0763297"/>
              </p:ext>
            </p:extLst>
          </p:nvPr>
        </p:nvGraphicFramePr>
        <p:xfrm>
          <a:off x="1149451" y="1187699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0" name="표 59">
            <a:extLst>
              <a:ext uri="{FF2B5EF4-FFF2-40B4-BE49-F238E27FC236}">
                <a16:creationId xmlns="" xmlns:a16="http://schemas.microsoft.com/office/drawing/2014/main" id="{D0203DFE-525B-4617-AABD-B8EE2C4FF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90193"/>
              </p:ext>
            </p:extLst>
          </p:nvPr>
        </p:nvGraphicFramePr>
        <p:xfrm>
          <a:off x="704476" y="5238464"/>
          <a:ext cx="110088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4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7408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월 </a:t>
                      </a:r>
                      <a:r>
                        <a:rPr lang="ko-KR" altLang="en-US" sz="1100" b="1" dirty="0">
                          <a:latin typeface="+mn-ea"/>
                          <a:ea typeface="+mn-ea"/>
                        </a:rPr>
                        <a:t>상세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latin typeface="+mn-ea"/>
                          <a:ea typeface="+mn-ea"/>
                        </a:rPr>
                        <a:t>製品</a:t>
                      </a:r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D07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 smtClean="0">
                          <a:latin typeface="+mn-ea"/>
                          <a:ea typeface="+mn-ea"/>
                        </a:rPr>
                        <a:t>平均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</a:t>
                      </a:r>
                      <a:r>
                        <a:rPr lang="en-US" altLang="ko-KR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r>
                        <a:rPr kumimoji="0" lang="en-US" altLang="ko-K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표 11">
            <a:extLst>
              <a:ext uri="{FF2B5EF4-FFF2-40B4-BE49-F238E27FC236}">
                <a16:creationId xmlns="" xmlns:a16="http://schemas.microsoft.com/office/drawing/2014/main" id="{A5F43FD2-A010-4A3D-A5EB-354B7A6178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28468" y="308177"/>
          <a:ext cx="3930194" cy="34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07">
                  <a:extLst>
                    <a:ext uri="{9D8B030D-6E8A-4147-A177-3AD203B41FA5}">
                      <a16:colId xmlns="" xmlns:a16="http://schemas.microsoft.com/office/drawing/2014/main" val="1604971085"/>
                    </a:ext>
                  </a:extLst>
                </a:gridCol>
                <a:gridCol w="3565525"/>
                <a:gridCol w="178662"/>
              </a:tblGrid>
              <a:tr h="345055"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tabLst>
                          <a:tab pos="180975" algn="l"/>
                        </a:tabLst>
                      </a:pPr>
                      <a:endParaRPr lang="ko-KR" altLang="en-US" sz="1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4B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976073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B5ACC5BC-D384-41E7-9253-D8B1E0DF2769}"/>
              </a:ext>
            </a:extLst>
          </p:cNvPr>
          <p:cNvSpPr/>
          <p:nvPr/>
        </p:nvSpPr>
        <p:spPr>
          <a:xfrm>
            <a:off x="1351799" y="70520"/>
            <a:ext cx="3855131" cy="69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37263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278599" y="2061904"/>
            <a:ext cx="2516714" cy="2516714"/>
          </a:xfrm>
          <a:prstGeom prst="ellipse">
            <a:avLst/>
          </a:prstGeom>
          <a:solidFill>
            <a:srgbClr val="54B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84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176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52</a:t>
            </a:r>
          </a:p>
        </p:txBody>
      </p:sp>
      <p:sp>
        <p:nvSpPr>
          <p:cNvPr id="8" name="타원 7"/>
          <p:cNvSpPr/>
          <p:nvPr/>
        </p:nvSpPr>
        <p:spPr>
          <a:xfrm>
            <a:off x="3250137" y="2061904"/>
            <a:ext cx="2516714" cy="2516714"/>
          </a:xfrm>
          <a:prstGeom prst="ellipse">
            <a:avLst/>
          </a:prstGeom>
          <a:solidFill>
            <a:srgbClr val="8CD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140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118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966</Words>
  <Application>Microsoft Office PowerPoint</Application>
  <PresentationFormat>와이드스크린</PresentationFormat>
  <Paragraphs>132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Aharoni</vt:lpstr>
      <vt:lpstr>ＭＳ Ｐゴシック</vt:lpstr>
      <vt:lpstr>Tmon몬소리 Black</vt:lpstr>
      <vt:lpstr>맑은 고딕</vt:lpstr>
      <vt:lpstr>游ゴシック</vt:lpstr>
      <vt:lpstr>Arial</vt:lpstr>
      <vt:lpstr>27_Office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2021-02-07T03:50:43Z</dcterms:created>
  <dcterms:modified xsi:type="dcterms:W3CDTF">2024-12-18T04:46:17Z</dcterms:modified>
</cp:coreProperties>
</file>